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41" r:id="rId3"/>
    <p:sldId id="345" r:id="rId4"/>
    <p:sldId id="328" r:id="rId5"/>
    <p:sldId id="321" r:id="rId6"/>
    <p:sldId id="422" r:id="rId7"/>
    <p:sldId id="288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845" autoAdjust="0"/>
  </p:normalViewPr>
  <p:slideViewPr>
    <p:cSldViewPr>
      <p:cViewPr varScale="1">
        <p:scale>
          <a:sx n="123" d="100"/>
          <a:sy n="123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1DE79F-1B1A-44D3-8B6C-4C64FFA67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9715D-2130-4D33-A8AD-9F3A1553C2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672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B53677-BBAD-4E45-BBB7-C601514D3913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3E2B6-2111-4AD2-84C7-F2880D581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09A74-6D1B-4829-8A18-81914137CC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672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149DBE-4C58-44F5-909F-CEBAACA1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83F10A-1349-4787-A3CD-3310B0542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CE20A-CB61-470B-97C4-0A945C72F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533913F-01B7-41F5-A282-BD24EB99E00F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74A7CF-B850-4BBD-89AB-D9BEBD8CA1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08C9C6-DEC4-4768-A550-2824A9626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B157A-3F75-4ABE-987F-485955B7D3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0FA1A-D70B-4660-80EC-0A405733E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C454C8-CA36-45A4-A8D0-45D990E11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BE298DB-4E82-484C-979E-35F95CA6F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A3FD088-1347-4861-B8BC-35063476D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C4ABF2B-7A32-435F-8824-0DC0DDAB7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3DDD29-282B-4D64-8A7D-2628C6F0589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2BBD6BF-09FF-4887-B581-42007C944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A98FAD9-756F-4FF5-979E-0EDF79A27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FF3D588-A26E-4882-B2F3-6C002DB5C2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452A61-1618-40BC-BDA2-77894C9E7B3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AD2D59E-737B-4B3A-8C4C-B1798A633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DDD5B3D-C923-4881-BAED-8A9FB4BE4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3984AAD-A11C-4BFE-8B55-77A8297E0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8D1F0A-B551-4A2D-846F-17106A23B7E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C7E4BFD-447C-4DD1-8DA8-789905259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5E5C279-9945-43A3-BBD5-2C5C2CDF3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7DEA7EE-52BF-4C55-A6A8-16569540B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F39681-0A92-45D2-8FE0-4B029072F43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CB896F6-2F86-4535-970E-45CBF4DC8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38A375B-8D26-45F0-A278-A348B5D62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46EFFB4-1522-4A56-B023-F2D7A1B0C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A10ACA-A0B7-400D-B6C6-21A1C5999A8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BCD47F6-2697-41D3-B70B-584A096F6A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644B1AA-B826-49F6-B7C3-F58697F3B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8A5A468-5E6F-490E-825B-F336D1E6D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9FBC20-03A1-44E2-ADF9-80A32B321AC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DE9FCB8-79AB-408D-B8B6-F20C015FD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D5DBA3A-CC24-4B03-AB7D-F27949974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9C6F7F6-9465-4F6C-8115-8034A012B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46DC5E-0A3E-4DCB-8370-D148BF00075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30862D2-80C4-4562-9EF2-3BE3CA981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901C75E-68B0-473A-B255-0CCF5D15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627419A-5D82-4EAA-A3EC-5C5EBCD67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2B8B4F-390B-446A-9113-9521986140D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B11C982-ECD8-4B89-AC3A-6B7BDA6AF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DB602FA-BEB9-45C0-8287-C1B91CB86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C855BE1-AC7F-48BA-B817-5B3B31FB6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538D82-5B73-4A51-8C8C-48996879BB5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64B3CD3-2AB1-43A5-97AA-B08B1DDF7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35B2598-A38F-4909-85A5-ECD209106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5819109-CB67-40CE-B369-C73B5499E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FC3648-9473-4D08-B7B9-5CF6259FCAF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FAF3295-0BFE-4A73-9004-84F9F760F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C18D4DF-63CA-491A-AA2D-30E44808E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E44FB5C-70B3-4176-B707-EB2225F04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7945D-0BEA-4526-9A49-A0F0B478BB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2B35E20-CFF8-40AE-BC20-17C0AF75D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9C513DB-E5CA-4D9C-9470-CC93192D6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D30D83F-CE79-4C8E-B4DB-443F22962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AB6760-F452-4EC6-839F-1E1F4E841A2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BE73347-7E1C-4464-A9EC-B22C24BAC3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FE1BA0E-0F7C-4EA2-A42D-61CAE4ECC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Technical experts should be problem solvers – propose creative solutions that are applicable to the local setting and needs of the settlement parties</a:t>
            </a:r>
          </a:p>
          <a:p>
            <a:endParaRPr lang="en-US" altLang="en-US"/>
          </a:p>
          <a:p>
            <a:r>
              <a:rPr lang="en-US" altLang="en-US"/>
              <a:t>Technical experts should be educators and advisors  – explain or translate complex technical information so that it is understood by their client and attorneys</a:t>
            </a:r>
          </a:p>
          <a:p>
            <a:endParaRPr lang="en-US" altLang="en-US"/>
          </a:p>
          <a:p>
            <a:r>
              <a:rPr lang="en-US" altLang="en-US"/>
              <a:t>Technical experts should communicate frequently with their client and attorneys – be aware of current issues and the overall shape of the settlement discussions</a:t>
            </a:r>
          </a:p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6E7B812-0B95-4F2E-8685-9BEB82C2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938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9F2591-247C-48C7-A735-EE356BD2AF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507DD1E-EEB9-4736-95C6-5A023A1EA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DF72D66-F694-4F35-8BCF-75A93735B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Technical experts should be problem solvers – propose creative solutions that are applicable to the local setting and needs of the settlement parties</a:t>
            </a:r>
          </a:p>
          <a:p>
            <a:endParaRPr lang="en-US" altLang="en-US"/>
          </a:p>
          <a:p>
            <a:r>
              <a:rPr lang="en-US" altLang="en-US"/>
              <a:t>Technical experts should be educators and advisors  – explain or translate complex technical information so that it is understood by their client and attorneys</a:t>
            </a:r>
          </a:p>
          <a:p>
            <a:endParaRPr lang="en-US" altLang="en-US"/>
          </a:p>
          <a:p>
            <a:r>
              <a:rPr lang="en-US" altLang="en-US"/>
              <a:t>Technical experts should communicate frequently with their client and attorneys – be aware of current issues and the overall shape of the settlement discussions</a:t>
            </a:r>
          </a:p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CFC453E-0597-427A-ACF8-6321A1713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938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C9D08A-F049-4DB1-AFA5-CD04D1927AB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D70B89C-C902-473C-A9BC-D9F31025C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3BC4BB9-5893-44A0-B17C-B7C4C7DF4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A21D240-5B95-4797-89C2-0AE5B95C5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29790-035C-4F5A-8978-5E0001383D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9120490-D2A7-4FC4-AD29-9C823C546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B8DB199-D384-4F54-BFA6-CB40D03AD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1E64965-DAEA-4478-9595-ADC80D2D3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969CD7-B95E-41E3-A058-CC36CFBF03B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7078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487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62339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48114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5226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350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31963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8975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0623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87534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953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CFFCF6-81C6-46E4-A910-4F1D90AF5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Arial Bold 36 Point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24AE97-1C5F-4C73-A287-D31317C24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– Arial Bold 24 Point</a:t>
            </a:r>
          </a:p>
          <a:p>
            <a:pPr lvl="1"/>
            <a:r>
              <a:rPr lang="en-US" altLang="en-US"/>
              <a:t>Second level – Arial Bold 20 Point</a:t>
            </a:r>
          </a:p>
          <a:p>
            <a:pPr lvl="2"/>
            <a:r>
              <a:rPr lang="en-US" altLang="en-US"/>
              <a:t>Third level – Arial Bold 18 Point</a:t>
            </a:r>
          </a:p>
          <a:p>
            <a:pPr lvl="3"/>
            <a:r>
              <a:rPr lang="en-US" altLang="en-US"/>
              <a:t>Fourth level – Arial Bold 16 Point</a:t>
            </a:r>
          </a:p>
          <a:p>
            <a:pPr lvl="4"/>
            <a:r>
              <a:rPr lang="en-US" altLang="en-US"/>
              <a:t>Fifth level – Arial Bold 14 Point</a:t>
            </a:r>
          </a:p>
          <a:p>
            <a:pPr lvl="4"/>
            <a:endParaRPr lang="en-US" altLang="en-US"/>
          </a:p>
          <a:p>
            <a:pPr lvl="0"/>
            <a:r>
              <a:rPr lang="en-US" altLang="en-US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18C29F78-F61B-461B-96D4-EC5F6FF8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3820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Gathering Background Information and the Role of Technicians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 Negotiations</a:t>
            </a: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Symposium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 on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Settlement of Indian Reserved Water Rights Claims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Funner, 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August 13, 2019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					Doug Oellermann, P.E.</a:t>
            </a:r>
            <a:endParaRPr lang="en-US" altLang="en-US" b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3DF5B-2483-4D01-A2B9-54DAED16E5FB}"/>
              </a:ext>
            </a:extLst>
          </p:cNvPr>
          <p:cNvSpPr/>
          <p:nvPr/>
        </p:nvSpPr>
        <p:spPr>
          <a:xfrm>
            <a:off x="381000" y="2743200"/>
            <a:ext cx="8382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84AA592C-4288-4585-AFA9-BE257EC53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Water Supply-Surface Water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58B86D1-5BD2-40F6-999C-AEA597962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7316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Surface water model is frequently required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Joint model is highly preferable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development is a negotiation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data inputs, many subject to technical judgment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examples--irrigated lands, cropping pattern, consumptive use, efficiencies, return flows,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Once base model is calibrated, then start to run scenarios to evaluate various levels of use and impacts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0A8967-B81E-48B4-9FBF-509FD8C27F77}"/>
              </a:ext>
            </a:extLst>
          </p:cNvPr>
          <p:cNvSpPr/>
          <p:nvPr/>
        </p:nvSpPr>
        <p:spPr>
          <a:xfrm>
            <a:off x="533400" y="2667000"/>
            <a:ext cx="8382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2AA6670E-CFE5-4519-9143-C70941774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Water Supply-Storage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922F-0EA2-4B99-A1B3-1E6FEB217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675" y="1096963"/>
            <a:ext cx="45720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Reclamation or other entities may have unallocated storage in the basin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Unallocated storage to supplement natural flows to satisfy new rights is a potential source of water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The surface water model can evaluate the use of this unallocated storage in a settlement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E11E25D5-74EF-48EF-BC03-13028E39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7500"/>
          <a:stretch>
            <a:fillRect/>
          </a:stretch>
        </p:blipFill>
        <p:spPr bwMode="auto">
          <a:xfrm>
            <a:off x="228600" y="1524000"/>
            <a:ext cx="3689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BE5EB85-1580-4C23-924C-EFB6E0C30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225"/>
            <a:ext cx="8229600" cy="1143000"/>
          </a:xfrm>
        </p:spPr>
        <p:txBody>
          <a:bodyPr/>
          <a:lstStyle/>
          <a:p>
            <a:r>
              <a:rPr lang="en-US" altLang="en-US"/>
              <a:t>Existing Uses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8B25C93-6150-433D-9F33-D63359E05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625" y="3810000"/>
            <a:ext cx="8534400" cy="4525963"/>
          </a:xfrm>
        </p:spPr>
        <p:txBody>
          <a:bodyPr/>
          <a:lstStyle/>
          <a:p>
            <a:r>
              <a:rPr lang="en-US" altLang="en-US"/>
              <a:t>Domestic, Commercial, Municipal &amp; Industrial (DCMI)-identified through water company records, estimates based on typical uses</a:t>
            </a:r>
          </a:p>
          <a:p>
            <a:r>
              <a:rPr lang="en-US" altLang="en-US"/>
              <a:t>Stock-based on number of stock wells, ponds, or animal units</a:t>
            </a:r>
          </a:p>
          <a:p>
            <a:r>
              <a:rPr lang="en-US" altLang="en-US"/>
              <a:t>Other-recreation, fish, </a:t>
            </a:r>
            <a:br>
              <a:rPr lang="en-US" altLang="en-US"/>
            </a:br>
            <a:r>
              <a:rPr lang="en-US" altLang="en-US"/>
              <a:t>etc. as negotiated</a:t>
            </a:r>
          </a:p>
          <a:p>
            <a:endParaRPr lang="en-US" altLang="en-US"/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9F99E0F5-713B-4772-B5B5-3443B3EAA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357188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8CC62D-4FEE-48F1-8F89-80F07AA51A33}"/>
              </a:ext>
            </a:extLst>
          </p:cNvPr>
          <p:cNvSpPr/>
          <p:nvPr/>
        </p:nvSpPr>
        <p:spPr>
          <a:xfrm>
            <a:off x="217488" y="1219200"/>
            <a:ext cx="39243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Irrigation-identified through aerial photos, water rights data, state inventories, irrigation company records, satellite imagery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E93328-C691-4DC3-82F2-EC927A8BB4D7}"/>
              </a:ext>
            </a:extLst>
          </p:cNvPr>
          <p:cNvSpPr/>
          <p:nvPr/>
        </p:nvSpPr>
        <p:spPr>
          <a:xfrm>
            <a:off x="304800" y="5181600"/>
            <a:ext cx="868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742AB8-3265-4CC1-B1B3-9CCA4B76E6C0}"/>
              </a:ext>
            </a:extLst>
          </p:cNvPr>
          <p:cNvSpPr/>
          <p:nvPr/>
        </p:nvSpPr>
        <p:spPr>
          <a:xfrm>
            <a:off x="381000" y="914400"/>
            <a:ext cx="8610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2FBB4A1C-5784-4534-893D-F922FCFE5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-38100"/>
            <a:ext cx="8229600" cy="1143000"/>
          </a:xfrm>
        </p:spPr>
        <p:txBody>
          <a:bodyPr/>
          <a:lstStyle/>
          <a:p>
            <a:r>
              <a:rPr lang="en-US" altLang="en-US"/>
              <a:t>New Water Rights</a:t>
            </a:r>
          </a:p>
        </p:txBody>
      </p:sp>
      <p:sp>
        <p:nvSpPr>
          <p:cNvPr id="28677" name="Content Placeholder 2">
            <a:extLst>
              <a:ext uri="{FF2B5EF4-FFF2-40B4-BE49-F238E27FC236}">
                <a16:creationId xmlns:a16="http://schemas.microsoft.com/office/drawing/2014/main" id="{3BE14AF4-DC6E-4F67-96AA-7FAE4063E2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962400"/>
            <a:ext cx="8229600" cy="4525963"/>
          </a:xfrm>
        </p:spPr>
        <p:txBody>
          <a:bodyPr/>
          <a:lstStyle/>
          <a:p>
            <a:r>
              <a:rPr lang="en-US" altLang="en-US"/>
              <a:t>DCMI-based on current populations, projected out through a planning horizon, at an accepted per capita use rate</a:t>
            </a:r>
          </a:p>
          <a:p>
            <a:r>
              <a:rPr lang="en-US" altLang="en-US">
                <a:solidFill>
                  <a:schemeClr val="tx1"/>
                </a:solidFill>
              </a:rPr>
              <a:t>Stock-based on maximum buildout and utilization of range resources</a:t>
            </a:r>
          </a:p>
          <a:p>
            <a:r>
              <a:rPr lang="en-US" altLang="en-US"/>
              <a:t>Other-recreation, fish, </a:t>
            </a:r>
            <a:br>
              <a:rPr lang="en-US" altLang="en-US"/>
            </a:br>
            <a:r>
              <a:rPr lang="en-US" altLang="en-US"/>
              <a:t>etc-as negotiated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95DF66-AA1C-4338-A399-EFD51CFF69FC}"/>
              </a:ext>
            </a:extLst>
          </p:cNvPr>
          <p:cNvSpPr/>
          <p:nvPr/>
        </p:nvSpPr>
        <p:spPr>
          <a:xfrm>
            <a:off x="304800" y="938213"/>
            <a:ext cx="4572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b="1" kern="0" dirty="0">
                <a:latin typeface="Arial"/>
              </a:rPr>
              <a:t>New irrigation-based on project using Natural Resources Conservation Service soil surveys, land classification, water availability, cropping pattern, consumptive use, efficiencies, etc.</a:t>
            </a:r>
          </a:p>
        </p:txBody>
      </p:sp>
      <p:pic>
        <p:nvPicPr>
          <p:cNvPr id="28679" name="Picture 2">
            <a:extLst>
              <a:ext uri="{FF2B5EF4-FFF2-40B4-BE49-F238E27FC236}">
                <a16:creationId xmlns:a16="http://schemas.microsoft.com/office/drawing/2014/main" id="{6871C77C-6F36-42F9-8E1F-6C52A244D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344"/>
          <a:stretch>
            <a:fillRect/>
          </a:stretch>
        </p:blipFill>
        <p:spPr bwMode="auto">
          <a:xfrm>
            <a:off x="4724400" y="381000"/>
            <a:ext cx="4167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CC03DEC-7C02-4E84-92A8-C6B437A2E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Mitigation of Impacts of New Rights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3E03932-8977-4725-B088-E490E7B6CA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4525963"/>
          </a:xfrm>
        </p:spPr>
        <p:txBody>
          <a:bodyPr/>
          <a:lstStyle/>
          <a:p>
            <a:r>
              <a:rPr lang="en-US" altLang="en-US"/>
              <a:t>New rights may have impact on existing state-based rights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The goal of state negotiators is to have no impact on existing rights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Mitigation measures are identified and can be evaluated using model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Mitigation might include:</a:t>
            </a:r>
          </a:p>
          <a:p>
            <a:pPr lvl="1"/>
            <a:r>
              <a:rPr lang="en-US" altLang="en-US">
                <a:solidFill>
                  <a:srgbClr val="FFFF00"/>
                </a:solidFill>
              </a:rPr>
              <a:t>Use of unallocated storage in existing reservoir</a:t>
            </a:r>
          </a:p>
          <a:p>
            <a:pPr lvl="1"/>
            <a:r>
              <a:rPr lang="en-US" altLang="en-US">
                <a:solidFill>
                  <a:srgbClr val="FFFF00"/>
                </a:solidFill>
              </a:rPr>
              <a:t>Construction of new storage</a:t>
            </a:r>
          </a:p>
          <a:p>
            <a:pPr lvl="1"/>
            <a:r>
              <a:rPr lang="en-US" altLang="en-US">
                <a:solidFill>
                  <a:srgbClr val="FFFF00"/>
                </a:solidFill>
              </a:rPr>
              <a:t>Reclaiming return flows that leave the basin</a:t>
            </a:r>
          </a:p>
          <a:p>
            <a:pPr lvl="1"/>
            <a:r>
              <a:rPr lang="en-US" altLang="en-US">
                <a:solidFill>
                  <a:srgbClr val="FFFF00"/>
                </a:solidFill>
              </a:rPr>
              <a:t>Improving efficiencies</a:t>
            </a:r>
          </a:p>
          <a:p>
            <a:pPr lvl="1"/>
            <a:r>
              <a:rPr lang="en-US" altLang="en-US">
                <a:solidFill>
                  <a:srgbClr val="FFFF00"/>
                </a:solidFill>
              </a:rPr>
              <a:t>Other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459274-5116-45FF-B07F-69480B16B06E}"/>
              </a:ext>
            </a:extLst>
          </p:cNvPr>
          <p:cNvCxnSpPr/>
          <p:nvPr/>
        </p:nvCxnSpPr>
        <p:spPr>
          <a:xfrm>
            <a:off x="1066800" y="1981200"/>
            <a:ext cx="640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46CBAB-9CB8-4DB1-BEB9-0114AB7CBB5A}"/>
              </a:ext>
            </a:extLst>
          </p:cNvPr>
          <p:cNvCxnSpPr/>
          <p:nvPr/>
        </p:nvCxnSpPr>
        <p:spPr>
          <a:xfrm>
            <a:off x="990600" y="3200400"/>
            <a:ext cx="640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B07B85-098F-48DE-99E7-63A1723041DF}"/>
              </a:ext>
            </a:extLst>
          </p:cNvPr>
          <p:cNvCxnSpPr/>
          <p:nvPr/>
        </p:nvCxnSpPr>
        <p:spPr>
          <a:xfrm>
            <a:off x="990600" y="4343400"/>
            <a:ext cx="640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9C2515-5EBA-4325-9149-48703F21D6BD}"/>
              </a:ext>
            </a:extLst>
          </p:cNvPr>
          <p:cNvSpPr/>
          <p:nvPr/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BC308-8881-49AA-A421-7EB698D43186}"/>
              </a:ext>
            </a:extLst>
          </p:cNvPr>
          <p:cNvSpPr/>
          <p:nvPr/>
        </p:nvSpPr>
        <p:spPr>
          <a:xfrm>
            <a:off x="457200" y="365760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itle 1">
            <a:extLst>
              <a:ext uri="{FF2B5EF4-FFF2-40B4-BE49-F238E27FC236}">
                <a16:creationId xmlns:a16="http://schemas.microsoft.com/office/drawing/2014/main" id="{2A622BEE-FDC7-4C61-B74D-ED2AFAFE7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Technical Committee Recommendations</a:t>
            </a:r>
          </a:p>
        </p:txBody>
      </p:sp>
      <p:sp>
        <p:nvSpPr>
          <p:cNvPr id="32773" name="Content Placeholder 2">
            <a:extLst>
              <a:ext uri="{FF2B5EF4-FFF2-40B4-BE49-F238E27FC236}">
                <a16:creationId xmlns:a16="http://schemas.microsoft.com/office/drawing/2014/main" id="{90A798BC-1C0E-4780-AD3D-55E99CABD5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Technical committee recommendations are result of negotiated data analysis</a:t>
            </a:r>
          </a:p>
          <a:p>
            <a:pPr marL="0" indent="0">
              <a:buFontTx/>
              <a:buNone/>
            </a:pPr>
            <a:endParaRPr lang="en-US" altLang="en-US" sz="1600"/>
          </a:p>
          <a:p>
            <a:pPr marL="0" indent="0">
              <a:buFontTx/>
              <a:buNone/>
            </a:pPr>
            <a:r>
              <a:rPr lang="en-US" altLang="en-US"/>
              <a:t>Committee makes recommendations to the negotiation parties</a:t>
            </a:r>
          </a:p>
          <a:p>
            <a:pPr marL="0" indent="0">
              <a:buFontTx/>
              <a:buNone/>
            </a:pPr>
            <a:endParaRPr lang="en-US" altLang="en-US" sz="1600"/>
          </a:p>
          <a:p>
            <a:pPr marL="0" indent="0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Negotiation parties take technical recommendations into account along with other factors</a:t>
            </a:r>
          </a:p>
          <a:p>
            <a:pPr marL="0" indent="0">
              <a:buFontTx/>
              <a:buNone/>
            </a:pPr>
            <a:endParaRPr lang="en-US" altLang="en-US" sz="1600"/>
          </a:p>
          <a:p>
            <a:pPr marL="0" indent="0">
              <a:buFontTx/>
              <a:buNone/>
            </a:pPr>
            <a:r>
              <a:rPr lang="en-US" altLang="en-US"/>
              <a:t>Negotiation parties shape and define the settlement agreement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19D9E23-E925-4096-BF6F-BA768583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1425" y="762000"/>
            <a:ext cx="3352800" cy="1143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Contact 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rgbClr val="FFFF00"/>
                </a:solidFill>
              </a:rPr>
              <a:t>Information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1E6F321-716E-4384-9CAC-4B8CDBB19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51425" y="2133600"/>
            <a:ext cx="35814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Doug Oellermann, P.E.</a:t>
            </a:r>
          </a:p>
          <a:p>
            <a:pPr marL="0" indent="0">
              <a:buFontTx/>
              <a:buNone/>
            </a:pPr>
            <a:br>
              <a:rPr lang="en-US" altLang="en-US" sz="2000"/>
            </a:br>
            <a:r>
              <a:rPr lang="en-US" altLang="en-US" sz="2000"/>
              <a:t>Blackfeet Settlement Project Manager</a:t>
            </a:r>
            <a:br>
              <a:rPr lang="en-US" altLang="en-US" sz="2000"/>
            </a:br>
            <a:endParaRPr lang="en-US" altLang="en-US" sz="2000"/>
          </a:p>
          <a:p>
            <a:pPr marL="0" indent="0">
              <a:buFontTx/>
              <a:buNone/>
            </a:pPr>
            <a:r>
              <a:rPr lang="en-US" altLang="en-US" sz="2000"/>
              <a:t>(406) 247-7712</a:t>
            </a:r>
            <a:br>
              <a:rPr lang="en-US" altLang="en-US" sz="2000"/>
            </a:br>
            <a:endParaRPr lang="en-US" altLang="en-US" sz="2000"/>
          </a:p>
          <a:p>
            <a:pPr marL="0" indent="0">
              <a:buFontTx/>
              <a:buNone/>
            </a:pPr>
            <a:r>
              <a:rPr lang="en-US" altLang="en-US" sz="2000"/>
              <a:t>doellermann@usbr.gov</a:t>
            </a:r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55CA9353-03E4-4075-AE01-4B8C88E94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9913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D855D59-D05C-4C41-8AFD-9CBD33924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Gathering information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869B1C8-1428-4A6E-A073-E84B943C8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altLang="en-US" sz="2400"/>
              <a:t>Meaningful settlement negotiations typically cannot proceed without a sufficiently developed technical foundation</a:t>
            </a:r>
          </a:p>
          <a:p>
            <a:pPr marL="0" lvl="1" indent="0" algn="ctr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Local hydrologic conditions</a:t>
            </a:r>
            <a:br>
              <a:rPr lang="en-US" altLang="en-US">
                <a:solidFill>
                  <a:srgbClr val="FFFF00"/>
                </a:solidFill>
              </a:rPr>
            </a:br>
            <a:endParaRPr lang="en-US" altLang="en-US">
              <a:solidFill>
                <a:srgbClr val="FFFF00"/>
              </a:solidFill>
            </a:endParaRPr>
          </a:p>
          <a:p>
            <a:pPr marL="0" lvl="1" indent="0" algn="ctr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Water budget</a:t>
            </a:r>
            <a:br>
              <a:rPr lang="en-US" altLang="en-US">
                <a:solidFill>
                  <a:srgbClr val="FFFF00"/>
                </a:solidFill>
              </a:rPr>
            </a:br>
            <a:endParaRPr lang="en-US" altLang="en-US">
              <a:solidFill>
                <a:srgbClr val="FFFF00"/>
              </a:solidFill>
            </a:endParaRPr>
          </a:p>
          <a:p>
            <a:pPr marL="0" lvl="1" indent="0" algn="ctr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Needs and alternatives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rgbClr val="FFFF00"/>
                </a:solidFill>
              </a:rPr>
              <a:t>	</a:t>
            </a:r>
          </a:p>
          <a:p>
            <a:pPr marL="0" lvl="1" indent="0" algn="ctr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Technical solutions – proposed infrastructure</a:t>
            </a:r>
            <a:br>
              <a:rPr lang="en-US" altLang="en-US">
                <a:solidFill>
                  <a:srgbClr val="FFFF00"/>
                </a:solidFill>
              </a:rPr>
            </a:br>
            <a:endParaRPr lang="en-US" altLang="en-US">
              <a:solidFill>
                <a:srgbClr val="FFFF00"/>
              </a:solidFill>
            </a:endParaRPr>
          </a:p>
          <a:p>
            <a:pPr marL="0" lvl="1" indent="0" algn="ctr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Ideally, proposed settlement infrastructure should be fully planned, designed, and cost estimated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B2B10A-4E35-4554-B628-C408566B00A8}"/>
              </a:ext>
            </a:extLst>
          </p:cNvPr>
          <p:cNvCxnSpPr/>
          <p:nvPr/>
        </p:nvCxnSpPr>
        <p:spPr>
          <a:xfrm>
            <a:off x="3254375" y="2895600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0E57DD-FD02-49F5-8A17-50D02F74EA2D}"/>
              </a:ext>
            </a:extLst>
          </p:cNvPr>
          <p:cNvCxnSpPr/>
          <p:nvPr/>
        </p:nvCxnSpPr>
        <p:spPr>
          <a:xfrm>
            <a:off x="3268663" y="3581400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B8F937-6C91-4C2C-8239-A98E6387B51D}"/>
              </a:ext>
            </a:extLst>
          </p:cNvPr>
          <p:cNvCxnSpPr/>
          <p:nvPr/>
        </p:nvCxnSpPr>
        <p:spPr>
          <a:xfrm>
            <a:off x="3254375" y="4267200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6AC198-868A-40A4-80FD-CB0482C7DD82}"/>
              </a:ext>
            </a:extLst>
          </p:cNvPr>
          <p:cNvCxnSpPr/>
          <p:nvPr/>
        </p:nvCxnSpPr>
        <p:spPr>
          <a:xfrm>
            <a:off x="3254375" y="4953000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FA34C-6569-4708-87DF-1CEFA9CE1695}"/>
              </a:ext>
            </a:extLst>
          </p:cNvPr>
          <p:cNvSpPr/>
          <p:nvPr/>
        </p:nvSpPr>
        <p:spPr>
          <a:xfrm>
            <a:off x="685800" y="304800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E5FA99CD-BC11-4D1D-965F-D7E990575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6363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Gathering information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4EEB39-5CA9-42B9-A493-F91817CC9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7600" y="1219200"/>
            <a:ext cx="5410200" cy="452596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altLang="en-US" sz="2400" dirty="0"/>
              <a:t>Technical work is expensive and the negotiation parties often lack the resources to conduct all of the needed technical work on their own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lvl="1" indent="0">
              <a:buFontTx/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work often takes a long time to complete</a:t>
            </a:r>
          </a:p>
          <a:p>
            <a:pPr marL="0" lvl="1" indent="0">
              <a:buFontTx/>
              <a:buNone/>
              <a:defRPr/>
            </a:pPr>
            <a:endParaRPr lang="en-US" altLang="en-US" sz="2400" dirty="0"/>
          </a:p>
          <a:p>
            <a:pPr marL="0" lvl="1" indent="0">
              <a:buFontTx/>
              <a:buNone/>
              <a:defRPr/>
            </a:pPr>
            <a:r>
              <a:rPr lang="en-US" altLang="en-US" sz="2400" dirty="0"/>
              <a:t>The completion of one technical study often leads to the start of an additional study</a:t>
            </a: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pic>
        <p:nvPicPr>
          <p:cNvPr id="8197" name="Picture 1">
            <a:extLst>
              <a:ext uri="{FF2B5EF4-FFF2-40B4-BE49-F238E27FC236}">
                <a16:creationId xmlns:a16="http://schemas.microsoft.com/office/drawing/2014/main" id="{2357C5D3-BDAD-479B-B186-8F51486B1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8075"/>
            <a:ext cx="32004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9543AE7-A85F-43F0-8ABC-9E60CB7B1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Technical Committee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B76EAC4-2581-415F-8CB4-5478652ED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The parties’ technical experts working together often can achieve common goals, promote efficiencies, and share costs. 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FFFF00"/>
                </a:solidFill>
              </a:rPr>
              <a:t>Collaborative process</a:t>
            </a:r>
          </a:p>
          <a:p>
            <a:pPr>
              <a:defRPr/>
            </a:pPr>
            <a:r>
              <a:rPr lang="en-US" altLang="en-US" dirty="0">
                <a:solidFill>
                  <a:srgbClr val="FFFF00"/>
                </a:solidFill>
              </a:rPr>
              <a:t>Shared resources and expertise</a:t>
            </a:r>
          </a:p>
          <a:p>
            <a:pPr>
              <a:defRPr/>
            </a:pPr>
            <a:r>
              <a:rPr lang="en-US" altLang="en-US" dirty="0">
                <a:solidFill>
                  <a:srgbClr val="FFFF00"/>
                </a:solidFill>
              </a:rPr>
              <a:t>Creates relationships</a:t>
            </a:r>
          </a:p>
          <a:p>
            <a:pPr>
              <a:defRPr/>
            </a:pPr>
            <a:r>
              <a:rPr lang="en-US" altLang="en-US" dirty="0">
                <a:solidFill>
                  <a:srgbClr val="FFFF00"/>
                </a:solidFill>
              </a:rPr>
              <a:t>Enhances communication</a:t>
            </a:r>
          </a:p>
          <a:p>
            <a:pPr>
              <a:defRPr/>
            </a:pPr>
            <a:r>
              <a:rPr lang="en-US" altLang="en-US" dirty="0">
                <a:solidFill>
                  <a:srgbClr val="FFFF00"/>
                </a:solidFill>
              </a:rPr>
              <a:t>Promotes transparency – data sharing</a:t>
            </a:r>
          </a:p>
          <a:p>
            <a:pPr>
              <a:defRPr/>
            </a:pPr>
            <a:r>
              <a:rPr lang="en-US" altLang="en-US" dirty="0">
                <a:solidFill>
                  <a:srgbClr val="FFFF00"/>
                </a:solidFill>
              </a:rPr>
              <a:t>Ensures that the settlement is technically sound</a:t>
            </a:r>
          </a:p>
          <a:p>
            <a:pPr lvl="2">
              <a:buFontTx/>
              <a:buNone/>
              <a:defRPr/>
            </a:pPr>
            <a:endParaRPr lang="en-US" altLang="en-US" sz="16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08B8E18-A1B5-450F-8C10-F1CDAE339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Technical Committee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B2E07CE-E5B8-4F02-8CAA-10EB509A98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7620000" cy="5410200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altLang="en-US" sz="2400" dirty="0"/>
              <a:t>Leadership and direction of the Technical Committee should be provided by the principal negotiators</a:t>
            </a: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endParaRPr lang="en-US" altLang="en-US" sz="2400" dirty="0"/>
          </a:p>
          <a:p>
            <a:pPr marL="0" lvl="1" indent="0">
              <a:buFontTx/>
              <a:buNone/>
              <a:defRPr/>
            </a:pPr>
            <a:endParaRPr lang="en-US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Monitor work and provide guidance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Communicate settlement goals and objectives</a:t>
            </a:r>
            <a:endParaRPr lang="en-US" altLang="en-US" sz="1600" dirty="0">
              <a:solidFill>
                <a:srgbClr val="FFFF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Provide updates on the current status of the negotiation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Technical Committee – should not set its own direction</a:t>
            </a:r>
            <a:endParaRPr lang="en-US" altLang="en-US" sz="16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  <a:p>
            <a:pPr marL="342900" lvl="1" indent="-342900">
              <a:buFontTx/>
              <a:buChar char="•"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3D21EEEC-3B07-490E-92B8-29D95C7E3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/>
          <a:stretch>
            <a:fillRect/>
          </a:stretch>
        </p:blipFill>
        <p:spPr bwMode="auto">
          <a:xfrm>
            <a:off x="2362200" y="1752600"/>
            <a:ext cx="56769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DC5E9-747C-4D7E-B21F-7CEF483A559D}"/>
              </a:ext>
            </a:extLst>
          </p:cNvPr>
          <p:cNvSpPr/>
          <p:nvPr/>
        </p:nvSpPr>
        <p:spPr>
          <a:xfrm>
            <a:off x="381000" y="2795588"/>
            <a:ext cx="7620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98EC2186-A8BC-41AA-B605-C8B11304F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Role of the technical experts:</a:t>
            </a:r>
            <a:br>
              <a:rPr lang="en-US" altLang="en-US"/>
            </a:br>
            <a:r>
              <a:rPr lang="en-US" altLang="en-US"/>
              <a:t>What they should do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A08AAB-E912-43C2-905F-CD7C316CF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810000" cy="452596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altLang="en-US" sz="2400" dirty="0"/>
              <a:t>Technical experts should be problem solvers </a:t>
            </a:r>
          </a:p>
          <a:p>
            <a:pPr marL="0" lvl="1" indent="0">
              <a:buFontTx/>
              <a:buNone/>
              <a:defRPr/>
            </a:pPr>
            <a:endParaRPr lang="en-US" altLang="en-US" sz="2400" dirty="0"/>
          </a:p>
          <a:p>
            <a:pPr marL="0" lvl="1" indent="0">
              <a:buFontTx/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experts should be educators and advisors</a:t>
            </a:r>
          </a:p>
          <a:p>
            <a:pPr marL="0" lvl="1" indent="0">
              <a:buFontTx/>
              <a:buNone/>
              <a:defRPr/>
            </a:pPr>
            <a:endParaRPr lang="en-US" altLang="en-US" sz="2400" dirty="0"/>
          </a:p>
          <a:p>
            <a:pPr marL="0" lvl="1" indent="0">
              <a:buFontTx/>
              <a:buNone/>
              <a:defRPr/>
            </a:pPr>
            <a:r>
              <a:rPr lang="en-US" altLang="en-US" sz="2400" dirty="0"/>
              <a:t>Technical experts should communicate frequently with their client and attorneys</a:t>
            </a:r>
            <a:endParaRPr lang="en-US" altLang="en-US" sz="1800" dirty="0"/>
          </a:p>
          <a:p>
            <a:pPr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093D5603-159E-4DB5-9159-E32677CB9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-1515" r="20454" b="1515"/>
          <a:stretch>
            <a:fillRect/>
          </a:stretch>
        </p:blipFill>
        <p:spPr bwMode="auto">
          <a:xfrm>
            <a:off x="4572000" y="1143000"/>
            <a:ext cx="388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A901966-4881-421A-A04B-F9B42BA3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Role of technical experts:</a:t>
            </a:r>
            <a:br>
              <a:rPr lang="en-US" altLang="en-US"/>
            </a:br>
            <a:r>
              <a:rPr lang="en-US" altLang="en-US"/>
              <a:t>What they should not do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8A60BEA-08B0-49D2-AC9E-7F4DEA03A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4400" y="1417638"/>
            <a:ext cx="4191000" cy="4525962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altLang="en-US" sz="2400" dirty="0"/>
              <a:t>Technical experts should not be policy advocates</a:t>
            </a:r>
          </a:p>
          <a:p>
            <a:pPr marL="0" lvl="1" indent="0">
              <a:buFontTx/>
              <a:buNone/>
              <a:defRPr/>
            </a:pPr>
            <a:endParaRPr lang="en-US" altLang="en-US" sz="2400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Technical expects should be aware that they are not the principal negotiators 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Technical experts should stick to the facts</a:t>
            </a: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CA2BFD6A-37B8-49C2-A204-808F7609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10715"/>
          <a:stretch>
            <a:fillRect/>
          </a:stretch>
        </p:blipFill>
        <p:spPr bwMode="auto">
          <a:xfrm>
            <a:off x="228600" y="1379538"/>
            <a:ext cx="42672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56192-C7A1-4065-ABB3-C2B1157B4666}"/>
              </a:ext>
            </a:extLst>
          </p:cNvPr>
          <p:cNvCxnSpPr/>
          <p:nvPr/>
        </p:nvCxnSpPr>
        <p:spPr>
          <a:xfrm>
            <a:off x="5410200" y="4114800"/>
            <a:ext cx="251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621D03-ECD0-48EE-BCDA-DEA9C9F12C74}"/>
              </a:ext>
            </a:extLst>
          </p:cNvPr>
          <p:cNvCxnSpPr/>
          <p:nvPr/>
        </p:nvCxnSpPr>
        <p:spPr>
          <a:xfrm>
            <a:off x="5334000" y="2514600"/>
            <a:ext cx="251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5616555-87A2-49D9-B34C-A5676B113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Technical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EE5-83DF-4B40-9FED-B99C418BD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4305300" cy="6019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What is the water supply?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>
                <a:solidFill>
                  <a:srgbClr val="FFFF00"/>
                </a:solidFill>
              </a:rPr>
              <a:t>Ground water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>
                <a:solidFill>
                  <a:srgbClr val="FFFF00"/>
                </a:solidFill>
              </a:rPr>
              <a:t>Surface water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>
                <a:solidFill>
                  <a:srgbClr val="FFFF00"/>
                </a:solidFill>
              </a:rPr>
              <a:t>Existing available storage</a:t>
            </a:r>
            <a:br>
              <a:rPr lang="en-US" sz="1800" dirty="0"/>
            </a:b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What are existing uses?</a:t>
            </a:r>
            <a:br>
              <a:rPr lang="en-US" dirty="0"/>
            </a:b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How are new rights quantified?</a:t>
            </a:r>
            <a:br>
              <a:rPr lang="en-US" dirty="0"/>
            </a:b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Can impact of new rights </a:t>
            </a:r>
            <a:br>
              <a:rPr lang="en-US" dirty="0"/>
            </a:br>
            <a:r>
              <a:rPr lang="en-US" dirty="0"/>
              <a:t>be mitigated?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F7DCA28A-3B9E-4304-9713-59F2543A7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/>
          <a:stretch>
            <a:fillRect/>
          </a:stretch>
        </p:blipFill>
        <p:spPr bwMode="auto">
          <a:xfrm>
            <a:off x="4343400" y="1752600"/>
            <a:ext cx="4530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55F0BD-9C59-4D8E-8168-C609A6435515}"/>
              </a:ext>
            </a:extLst>
          </p:cNvPr>
          <p:cNvCxnSpPr/>
          <p:nvPr/>
        </p:nvCxnSpPr>
        <p:spPr>
          <a:xfrm>
            <a:off x="884238" y="4495800"/>
            <a:ext cx="251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507F67-3DF4-4638-A17D-B43D6DDD8593}"/>
              </a:ext>
            </a:extLst>
          </p:cNvPr>
          <p:cNvCxnSpPr/>
          <p:nvPr/>
        </p:nvCxnSpPr>
        <p:spPr>
          <a:xfrm>
            <a:off x="914400" y="2590800"/>
            <a:ext cx="251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B94FE0-9E2E-4F90-9B1F-572178BC14FF}"/>
              </a:ext>
            </a:extLst>
          </p:cNvPr>
          <p:cNvCxnSpPr/>
          <p:nvPr/>
        </p:nvCxnSpPr>
        <p:spPr>
          <a:xfrm>
            <a:off x="884238" y="3324225"/>
            <a:ext cx="251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4D9EF0-7E45-47F4-BDA2-059ED56C274A}"/>
              </a:ext>
            </a:extLst>
          </p:cNvPr>
          <p:cNvSpPr/>
          <p:nvPr/>
        </p:nvSpPr>
        <p:spPr>
          <a:xfrm>
            <a:off x="304800" y="3733800"/>
            <a:ext cx="830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572C90-4B6B-4DC4-87D5-2BBD2C417FBE}"/>
              </a:ext>
            </a:extLst>
          </p:cNvPr>
          <p:cNvSpPr/>
          <p:nvPr/>
        </p:nvSpPr>
        <p:spPr>
          <a:xfrm>
            <a:off x="304800" y="1447800"/>
            <a:ext cx="830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id="{E068DD48-94A0-4970-B864-92BDCDBD8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Water Supply-Ground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52B8-D054-493C-9A5A-5A113149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surface water is primary source of the water right, then ground water analysis is minimal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FontTx/>
              <a:buNone/>
              <a:defRPr/>
            </a:pPr>
            <a:r>
              <a:rPr lang="en-US" dirty="0"/>
              <a:t>If ground water is primary source of the right, then more studies may be needed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Geological Survey and state water agencies are sources of data, while USGS may be best choice for further studies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FontTx/>
              <a:buNone/>
              <a:defRPr/>
            </a:pPr>
            <a:r>
              <a:rPr lang="en-US" dirty="0"/>
              <a:t>Ground water studies can take several years, so starting early in negotiations is essential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749</Words>
  <Application>Microsoft Office PowerPoint</Application>
  <PresentationFormat>On-screen Show (4:3)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PowerPoint Presentation</vt:lpstr>
      <vt:lpstr>Gathering information</vt:lpstr>
      <vt:lpstr>Gathering information</vt:lpstr>
      <vt:lpstr>Technical Committee</vt:lpstr>
      <vt:lpstr>Technical Committee</vt:lpstr>
      <vt:lpstr>Role of the technical experts: What they should do </vt:lpstr>
      <vt:lpstr>Role of technical experts: What they should not do  </vt:lpstr>
      <vt:lpstr>Technical Questions</vt:lpstr>
      <vt:lpstr>Water Supply-Ground Water</vt:lpstr>
      <vt:lpstr>Water Supply-Surface Water</vt:lpstr>
      <vt:lpstr>Water Supply-Storage</vt:lpstr>
      <vt:lpstr>Existing Uses</vt:lpstr>
      <vt:lpstr>New Water Rights</vt:lpstr>
      <vt:lpstr>Mitigation of Impacts of New Rights</vt:lpstr>
      <vt:lpstr>Technical Committee Recommendations</vt:lpstr>
      <vt:lpstr>Contact  Information</vt:lpstr>
    </vt:vector>
  </TitlesOfParts>
  <Company>usbr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Julie Groat</cp:lastModifiedBy>
  <cp:revision>91</cp:revision>
  <cp:lastPrinted>2019-08-12T17:02:24Z</cp:lastPrinted>
  <dcterms:created xsi:type="dcterms:W3CDTF">2004-03-19T17:04:19Z</dcterms:created>
  <dcterms:modified xsi:type="dcterms:W3CDTF">2019-08-30T17:02:47Z</dcterms:modified>
</cp:coreProperties>
</file>