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780" r:id="rId1"/>
    <p:sldMasterId id="2147483792" r:id="rId2"/>
  </p:sldMasterIdLst>
  <p:notesMasterIdLst>
    <p:notesMasterId r:id="rId10"/>
  </p:notesMasterIdLst>
  <p:handoutMasterIdLst>
    <p:handoutMasterId r:id="rId11"/>
  </p:handoutMasterIdLst>
  <p:sldIdLst>
    <p:sldId id="305" r:id="rId3"/>
    <p:sldId id="462" r:id="rId4"/>
    <p:sldId id="468" r:id="rId5"/>
    <p:sldId id="463" r:id="rId6"/>
    <p:sldId id="464" r:id="rId7"/>
    <p:sldId id="467" r:id="rId8"/>
    <p:sldId id="4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zell, Troy L" initials="ETL" lastIdx="3" clrIdx="0"/>
  <p:cmAuthor id="1" name="Indian Affairs User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96" autoAdjust="0"/>
    <p:restoredTop sz="87565" autoAdjust="0"/>
  </p:normalViewPr>
  <p:slideViewPr>
    <p:cSldViewPr>
      <p:cViewPr varScale="1">
        <p:scale>
          <a:sx n="86" d="100"/>
          <a:sy n="86" d="100"/>
        </p:scale>
        <p:origin x="163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584" y="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8475" cy="465138"/>
          </a:xfrm>
          <a:prstGeom prst="rect">
            <a:avLst/>
          </a:prstGeom>
        </p:spPr>
        <p:txBody>
          <a:bodyPr vert="horz" lIns="91419" tIns="45708" rIns="91419" bIns="457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2"/>
            <a:ext cx="3038475" cy="465138"/>
          </a:xfrm>
          <a:prstGeom prst="rect">
            <a:avLst/>
          </a:prstGeom>
        </p:spPr>
        <p:txBody>
          <a:bodyPr vert="horz" lIns="91419" tIns="45708" rIns="91419" bIns="45708" rtlCol="0"/>
          <a:lstStyle>
            <a:lvl1pPr algn="r">
              <a:defRPr sz="1200"/>
            </a:lvl1pPr>
          </a:lstStyle>
          <a:p>
            <a:fld id="{636F7C77-CE2D-4003-8864-A60EEED779B2}" type="datetimeFigureOut">
              <a:rPr lang="en-US" smtClean="0"/>
              <a:pPr/>
              <a:t>8/14/19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6"/>
            <a:ext cx="3038475" cy="465138"/>
          </a:xfrm>
          <a:prstGeom prst="rect">
            <a:avLst/>
          </a:prstGeom>
        </p:spPr>
        <p:txBody>
          <a:bodyPr vert="horz" lIns="91419" tIns="45708" rIns="91419" bIns="457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829676"/>
            <a:ext cx="3038475" cy="465138"/>
          </a:xfrm>
          <a:prstGeom prst="rect">
            <a:avLst/>
          </a:prstGeom>
        </p:spPr>
        <p:txBody>
          <a:bodyPr vert="horz" lIns="91419" tIns="45708" rIns="91419" bIns="45708" rtlCol="0" anchor="b"/>
          <a:lstStyle>
            <a:lvl1pPr algn="r">
              <a:defRPr sz="1200"/>
            </a:lvl1pPr>
          </a:lstStyle>
          <a:p>
            <a:fld id="{FDBF8B8D-1C63-4052-B832-3F29A8FC2E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407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49" tIns="46575" rIns="93149" bIns="4657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49" tIns="46575" rIns="93149" bIns="46575" rtlCol="0"/>
          <a:lstStyle>
            <a:lvl1pPr algn="r">
              <a:defRPr sz="1200"/>
            </a:lvl1pPr>
          </a:lstStyle>
          <a:p>
            <a:fld id="{541933C4-AD5D-4ED4-B45A-0D636CF8F757}" type="datetimeFigureOut">
              <a:rPr lang="en-US" smtClean="0"/>
              <a:pPr/>
              <a:t>8/14/19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9" tIns="46575" rIns="93149" bIns="4657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49" tIns="46575" rIns="93149" bIns="465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49" tIns="46575" rIns="93149" bIns="4657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49" tIns="46575" rIns="93149" bIns="46575" rtlCol="0" anchor="b"/>
          <a:lstStyle>
            <a:lvl1pPr algn="r">
              <a:defRPr sz="1200"/>
            </a:lvl1pPr>
          </a:lstStyle>
          <a:p>
            <a:fld id="{9071AF7D-4BF5-4AE1-8B65-1E90DE8DDA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0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1AF7D-4BF5-4AE1-8B65-1E90DE8DDA1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60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71AF7D-4BF5-4AE1-8B65-1E90DE8DDA1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3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7689-5DC9-4EC5-9273-5AEFBD3B9F9E}" type="datetime1">
              <a:rPr lang="en-US" smtClean="0"/>
              <a:t>8/14/19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EACA-A6FE-4911-BE9F-EF4F1832CF12}" type="datetime1">
              <a:rPr lang="en-US" smtClean="0"/>
              <a:t>8/14/19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9C8-B0FE-43D6-9628-6F886BF6D0D4}" type="datetime1">
              <a:rPr lang="en-US" smtClean="0"/>
              <a:t>8/14/19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7689-5DC9-4EC5-9273-5AEFBD3B9F9E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8/14/19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318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1601-7B56-480A-852C-F9FD1A06635F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8/14/19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70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6D50-FB25-4FD5-B7DA-19BBA2684AA4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8/14/19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851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23F5-1912-450C-A171-90992A9E0A2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8/14/19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55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FC80-445E-4F34-BCEF-50E6FC62E1FD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8/14/19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95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054F-DBC5-4309-BAE6-C962DCFECCB0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8/14/19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0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DC8-C4C1-4B46-8D87-DA604AE520AD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8/14/19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602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DD4D-9B7E-4898-8F31-5EAEAE1B85D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8/14/19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9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1601-7B56-480A-852C-F9FD1A06635F}" type="datetime1">
              <a:rPr lang="en-US" smtClean="0"/>
              <a:t>8/14/19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6985-2CD7-414A-BE75-869C55D8577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8/14/19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539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EACA-A6FE-4911-BE9F-EF4F1832CF12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8/14/19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700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9C8-B0FE-43D6-9628-6F886BF6D0D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8/14/19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1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6D50-FB25-4FD5-B7DA-19BBA2684AA4}" type="datetime1">
              <a:rPr lang="en-US" smtClean="0"/>
              <a:t>8/14/19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23F5-1912-450C-A171-90992A9E0A23}" type="datetime1">
              <a:rPr lang="en-US" smtClean="0"/>
              <a:t>8/14/19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FC80-445E-4F34-BCEF-50E6FC62E1FD}" type="datetime1">
              <a:rPr lang="en-US" smtClean="0"/>
              <a:t>8/14/19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054F-DBC5-4309-BAE6-C962DCFECCB0}" type="datetime1">
              <a:rPr lang="en-US" smtClean="0"/>
              <a:t>8/14/19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DC8-C4C1-4B46-8D87-DA604AE520AD}" type="datetime1">
              <a:rPr lang="en-US" smtClean="0"/>
              <a:t>8/14/19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DD4D-9B7E-4898-8F31-5EAEAE1B85D4}" type="datetime1">
              <a:rPr lang="en-US" smtClean="0"/>
              <a:t>8/14/19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6985-2CD7-414A-BE75-869C55D85774}" type="datetime1">
              <a:rPr lang="en-US" smtClean="0"/>
              <a:t>8/14/19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FA4C06-3771-46A2-A990-94CF066C18B7}" type="datetime1">
              <a:rPr lang="en-US" smtClean="0"/>
              <a:t>8/14/19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FA4C06-3771-46A2-A990-94CF066C18B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8/14/19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352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0025"/>
            <a:ext cx="7315200" cy="167957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/>
              </a:rPr>
              <a:t>Congressional Approval of Indian Water Rights Settlements </a:t>
            </a:r>
            <a:b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000" y="4419600"/>
            <a:ext cx="7696200" cy="213360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en-US" altLang="en-US" sz="1600" dirty="0">
                <a:latin typeface="Arial" panose="020B0604020202020204" pitchFamily="34" charset="0"/>
              </a:rPr>
              <a:t>Native American Rights Fund</a:t>
            </a:r>
          </a:p>
          <a:p>
            <a:pPr algn="ctr">
              <a:spcBef>
                <a:spcPct val="0"/>
              </a:spcBef>
              <a:buClrTx/>
              <a:buSzTx/>
            </a:pPr>
            <a:r>
              <a:rPr lang="en-US" altLang="en-US" sz="1600">
                <a:latin typeface="Arial" panose="020B0604020202020204" pitchFamily="34" charset="0"/>
              </a:rPr>
              <a:t>Western States Water Council</a:t>
            </a:r>
          </a:p>
          <a:p>
            <a:pPr algn="ctr">
              <a:spcBef>
                <a:spcPct val="0"/>
              </a:spcBef>
              <a:buClrTx/>
              <a:buSzTx/>
            </a:pPr>
            <a:r>
              <a:rPr lang="en-US" altLang="en-US" sz="1600">
                <a:latin typeface="Arial" panose="020B0604020202020204" pitchFamily="34" charset="0"/>
              </a:rPr>
              <a:t>Symposium </a:t>
            </a:r>
            <a:r>
              <a:rPr lang="en-US" altLang="en-US" sz="1600" dirty="0">
                <a:latin typeface="Arial" panose="020B0604020202020204" pitchFamily="34" charset="0"/>
              </a:rPr>
              <a:t>on Indian Water Settlements</a:t>
            </a:r>
          </a:p>
          <a:p>
            <a:pPr algn="ctr"/>
            <a:endParaRPr lang="en-US" sz="1600" b="1" dirty="0">
              <a:solidFill>
                <a:schemeClr val="tx1"/>
              </a:solidFill>
              <a:latin typeface="Gill Sans MT"/>
            </a:endParaRPr>
          </a:p>
          <a:p>
            <a:pPr algn="ctr"/>
            <a:endParaRPr lang="en-US" sz="1600" b="1" dirty="0">
              <a:solidFill>
                <a:schemeClr val="tx1"/>
              </a:solidFill>
              <a:latin typeface="Gill Sans MT"/>
            </a:endParaRPr>
          </a:p>
          <a:p>
            <a:pPr algn="ctr"/>
            <a:endParaRPr lang="en-US" sz="1600" b="1" dirty="0">
              <a:latin typeface="Gill Sans MT"/>
            </a:endParaRPr>
          </a:p>
          <a:p>
            <a:pPr algn="ctr"/>
            <a:endParaRPr lang="en-US" sz="1600" b="1" dirty="0">
              <a:solidFill>
                <a:schemeClr val="tx1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32688"/>
          </a:xfrm>
        </p:spPr>
        <p:txBody>
          <a:bodyPr/>
          <a:lstStyle/>
          <a:p>
            <a:pPr algn="ctr"/>
            <a:r>
              <a:rPr lang="en-US" dirty="0"/>
              <a:t>Settlement Approval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87880"/>
            <a:ext cx="8229600" cy="4389120"/>
          </a:xfrm>
        </p:spPr>
        <p:txBody>
          <a:bodyPr>
            <a:normAutofit/>
          </a:bodyPr>
          <a:lstStyle/>
          <a:p>
            <a:r>
              <a:rPr lang="en-US" b="1" strike="sngStrike" dirty="0"/>
              <a:t>Bishop Process </a:t>
            </a:r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1990 Criteria and Procedures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>
                <a:latin typeface="+mj-lt"/>
              </a:rPr>
              <a:t>Criterion 4, 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>
                <a:latin typeface="+mj-lt"/>
              </a:rPr>
              <a:t>Narrow legal focus on U.S. liability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>
                <a:latin typeface="+mj-lt"/>
              </a:rPr>
              <a:t>Often deployed as means of objecting to settlements or for political leverage</a:t>
            </a:r>
          </a:p>
          <a:p>
            <a:r>
              <a:rPr lang="en-US" b="1" dirty="0">
                <a:latin typeface="+mj-lt"/>
              </a:rPr>
              <a:t>Trust fund model?</a:t>
            </a:r>
          </a:p>
          <a:p>
            <a:r>
              <a:rPr lang="en-US" b="1" dirty="0">
                <a:latin typeface="+mj-lt"/>
              </a:rPr>
              <a:t>Unreliable future funding streams (discretionary funds will be inadequate)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07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8DF0C-B364-414C-8EED-5F2A779E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Addressing Funding Challenges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533AE-7492-4213-92B2-91AA6B853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latin typeface="+mj-lt"/>
              </a:rPr>
              <a:t>Chairman Grijalva’s H.R. 1904/Sen. Udall’s S. 3168 </a:t>
            </a:r>
          </a:p>
          <a:p>
            <a:r>
              <a:rPr lang="en-US" sz="1600" dirty="0">
                <a:latin typeface="+mj-lt"/>
              </a:rPr>
              <a:t>Extends the Reclamation Water Settlement Fund beyond the current expiration in 2029</a:t>
            </a:r>
          </a:p>
          <a:p>
            <a:r>
              <a:rPr lang="en-US" sz="1600" dirty="0">
                <a:latin typeface="+mj-lt"/>
              </a:rPr>
              <a:t>provides $120 million per year in mandatory funding to implement settlements</a:t>
            </a:r>
          </a:p>
          <a:p>
            <a:r>
              <a:rPr lang="en-US" sz="1600" dirty="0">
                <a:latin typeface="+mj-lt"/>
              </a:rPr>
              <a:t>Ensures a predictable, reliable funding stream for current and future Indian water rights settlements (not subject to unpredictable annual appropriations)</a:t>
            </a:r>
          </a:p>
          <a:p>
            <a:r>
              <a:rPr lang="en-US" sz="1600" dirty="0">
                <a:latin typeface="+mj-lt"/>
              </a:rPr>
              <a:t>Alleviates the pressure on the Department of the Interior’s discretionary appropriations to implement Indian water rights settlements </a:t>
            </a:r>
          </a:p>
          <a:p>
            <a:r>
              <a:rPr lang="en-US" sz="1600" dirty="0">
                <a:latin typeface="+mj-lt"/>
              </a:rPr>
              <a:t>Version passed through Senate Indian Affairs Committee under leadership of Chairman </a:t>
            </a:r>
            <a:r>
              <a:rPr lang="en-US" sz="1600" dirty="0" err="1">
                <a:latin typeface="+mj-lt"/>
              </a:rPr>
              <a:t>Hoeven</a:t>
            </a:r>
            <a:r>
              <a:rPr lang="en-US" sz="1600" dirty="0">
                <a:latin typeface="+mj-lt"/>
              </a:rPr>
              <a:t> and Vice-Chairman Udall</a:t>
            </a:r>
          </a:p>
          <a:p>
            <a:pPr marL="0" indent="0" algn="ctr">
              <a:buNone/>
            </a:pPr>
            <a:endParaRPr lang="en-US" sz="1000" b="1" dirty="0">
              <a:latin typeface="+mj-lt"/>
            </a:endParaRPr>
          </a:p>
          <a:p>
            <a:pPr marL="0" indent="0" algn="ctr">
              <a:buNone/>
            </a:pPr>
            <a:r>
              <a:rPr lang="en-US" sz="1200" b="1" dirty="0">
                <a:latin typeface="+mj-lt"/>
              </a:rPr>
              <a:t>Percent of Annual Reclamation Water and Related Resources Spending on Indian Water Rights Settlements</a:t>
            </a:r>
            <a:endParaRPr lang="en-US" sz="1200" dirty="0">
              <a:latin typeface="+mj-lt"/>
            </a:endParaRPr>
          </a:p>
          <a:p>
            <a:pPr lvl="0"/>
            <a:endParaRPr lang="en-US" sz="2000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802C0-6ACC-42A1-900F-C25B2384B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E5DD556-480C-4BA8-82F2-CF2C6D90677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953000"/>
            <a:ext cx="7924800" cy="12009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375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Overcoming Challenges in Congress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Engagement with Indian Country allies on Capitol Hill (Both Rep. and Dem.)</a:t>
            </a:r>
          </a:p>
          <a:p>
            <a:r>
              <a:rPr lang="en-US" dirty="0">
                <a:latin typeface="+mj-lt"/>
              </a:rPr>
              <a:t>Cultivating New Champions (50+ new House Members every Congress)</a:t>
            </a:r>
          </a:p>
          <a:p>
            <a:r>
              <a:rPr lang="en-US" dirty="0">
                <a:latin typeface="+mj-lt"/>
              </a:rPr>
              <a:t>Consistent Message Communication</a:t>
            </a:r>
          </a:p>
          <a:p>
            <a:pPr lvl="1"/>
            <a:r>
              <a:rPr lang="en-US" dirty="0">
                <a:latin typeface="+mj-lt"/>
              </a:rPr>
              <a:t>Settlements important for tribal economic development, public health, water supply certainty for Western communities</a:t>
            </a:r>
          </a:p>
          <a:p>
            <a:pPr lvl="1"/>
            <a:r>
              <a:rPr lang="en-US" dirty="0">
                <a:latin typeface="+mj-lt"/>
              </a:rPr>
              <a:t>Settlements support values of treaty rights, tribal sovereignty, and trust responsibility </a:t>
            </a:r>
          </a:p>
          <a:p>
            <a:pPr lvl="1"/>
            <a:r>
              <a:rPr lang="en-US" dirty="0">
                <a:latin typeface="+mj-lt"/>
              </a:rPr>
              <a:t>Historically Settlements = Net-Benefit for Taxpayers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3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Good Messengers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  <a:p>
            <a:r>
              <a:rPr lang="en-US" b="1" dirty="0">
                <a:latin typeface="+mj-lt"/>
              </a:rPr>
              <a:t>Tribes (“Suit Up and Show Up”)</a:t>
            </a: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Governors’ Offices </a:t>
            </a: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Coalition of other supporters (e.g., water districts, NGOs, etc.)</a:t>
            </a: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Tribal Organizations (e.g. NARF, NCAI)</a:t>
            </a:r>
          </a:p>
          <a:p>
            <a:endParaRPr lang="en-US" b="1" dirty="0">
              <a:latin typeface="+mj-lt"/>
            </a:endParaRPr>
          </a:p>
          <a:p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EBCC-3050-4D34-B8AF-C1E4471E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Evaluating Settlements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4EA90-5543-43CD-8ACA-B5373E666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Long-term water supply reliability? </a:t>
            </a:r>
          </a:p>
          <a:p>
            <a:r>
              <a:rPr lang="en-US" dirty="0">
                <a:latin typeface="+mj-lt"/>
              </a:rPr>
              <a:t>Tribal support? </a:t>
            </a:r>
          </a:p>
          <a:p>
            <a:r>
              <a:rPr lang="en-US" dirty="0">
                <a:latin typeface="+mj-lt"/>
              </a:rPr>
              <a:t>State and local support?</a:t>
            </a:r>
          </a:p>
          <a:p>
            <a:r>
              <a:rPr lang="en-US" dirty="0">
                <a:latin typeface="+mj-lt"/>
              </a:rPr>
              <a:t>Administration support? </a:t>
            </a:r>
          </a:p>
          <a:p>
            <a:r>
              <a:rPr lang="en-US" dirty="0">
                <a:latin typeface="+mj-lt"/>
              </a:rPr>
              <a:t>NGOs?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36193-AE4D-420D-87AA-046DEC8D8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Wrapping it All 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endParaRPr lang="en-US" dirty="0">
              <a:latin typeface="+mj-lt"/>
            </a:endParaRPr>
          </a:p>
          <a:p>
            <a:r>
              <a:rPr lang="en-US" b="1" dirty="0">
                <a:latin typeface="+mj-lt"/>
              </a:rPr>
              <a:t>Despite Challenges, settlement approval is possible</a:t>
            </a: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Will require persistence, patience, good communication, and engagement with allies in both parties</a:t>
            </a: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In the medium and long-term, more reliable funding streams will be essential for future settlements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412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12718</TotalTime>
  <Words>352</Words>
  <Application>Microsoft Macintosh PowerPoint</Application>
  <PresentationFormat>On-screen Show (4:3)</PresentationFormat>
  <Paragraphs>63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Constantia</vt:lpstr>
      <vt:lpstr>Gill Sans MT</vt:lpstr>
      <vt:lpstr>Wingdings</vt:lpstr>
      <vt:lpstr>Wingdings 2</vt:lpstr>
      <vt:lpstr>Flow</vt:lpstr>
      <vt:lpstr>1_Flow</vt:lpstr>
      <vt:lpstr>   Congressional Approval of Indian Water Rights Settlements   </vt:lpstr>
      <vt:lpstr>Settlement Approval Challenges</vt:lpstr>
      <vt:lpstr>Addressing Funding Challenges </vt:lpstr>
      <vt:lpstr>Overcoming Challenges in Congress </vt:lpstr>
      <vt:lpstr>Good Messengers  </vt:lpstr>
      <vt:lpstr>Evaluating Settlements </vt:lpstr>
      <vt:lpstr>Wrapping it All Up </vt:lpstr>
    </vt:vector>
  </TitlesOfParts>
  <Company>National Business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DEPARTMENT OF THE INTERIOR INDIAN WATER RIGHTS PROGRAM</dc:title>
  <dc:creator>Fain Gildea</dc:creator>
  <cp:lastModifiedBy>Matthew Muirragui</cp:lastModifiedBy>
  <cp:revision>637</cp:revision>
  <cp:lastPrinted>2019-08-12T18:03:55Z</cp:lastPrinted>
  <dcterms:created xsi:type="dcterms:W3CDTF">2012-10-19T14:47:51Z</dcterms:created>
  <dcterms:modified xsi:type="dcterms:W3CDTF">2019-08-15T04:41:20Z</dcterms:modified>
</cp:coreProperties>
</file>