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2"/>
  </p:notesMasterIdLst>
  <p:handoutMasterIdLst>
    <p:handoutMasterId r:id="rId33"/>
  </p:handoutMasterIdLst>
  <p:sldIdLst>
    <p:sldId id="334" r:id="rId2"/>
    <p:sldId id="335" r:id="rId3"/>
    <p:sldId id="352" r:id="rId4"/>
    <p:sldId id="336" r:id="rId5"/>
    <p:sldId id="354" r:id="rId6"/>
    <p:sldId id="297" r:id="rId7"/>
    <p:sldId id="298" r:id="rId8"/>
    <p:sldId id="345" r:id="rId9"/>
    <p:sldId id="324" r:id="rId10"/>
    <p:sldId id="347" r:id="rId11"/>
    <p:sldId id="296" r:id="rId12"/>
    <p:sldId id="275" r:id="rId13"/>
    <p:sldId id="294" r:id="rId14"/>
    <p:sldId id="325" r:id="rId15"/>
    <p:sldId id="277" r:id="rId16"/>
    <p:sldId id="349" r:id="rId17"/>
    <p:sldId id="356" r:id="rId18"/>
    <p:sldId id="341" r:id="rId19"/>
    <p:sldId id="350" r:id="rId20"/>
    <p:sldId id="361" r:id="rId21"/>
    <p:sldId id="333" r:id="rId22"/>
    <p:sldId id="328" r:id="rId23"/>
    <p:sldId id="344" r:id="rId24"/>
    <p:sldId id="342" r:id="rId25"/>
    <p:sldId id="343" r:id="rId26"/>
    <p:sldId id="360" r:id="rId27"/>
    <p:sldId id="326" r:id="rId28"/>
    <p:sldId id="359" r:id="rId29"/>
    <p:sldId id="327" r:id="rId30"/>
    <p:sldId id="348" r:id="rId3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p:cViewPr>
        <p:scale>
          <a:sx n="103" d="100"/>
          <a:sy n="103" d="100"/>
        </p:scale>
        <p:origin x="1880"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65" charset="0"/>
              </a:defRPr>
            </a:lvl1pPr>
          </a:lstStyle>
          <a:p>
            <a:pPr>
              <a:defRPr/>
            </a:pPr>
            <a:endParaRPr lang="en-US" dirty="0"/>
          </a:p>
        </p:txBody>
      </p:sp>
      <p:sp>
        <p:nvSpPr>
          <p:cNvPr id="46083"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65" charset="0"/>
              </a:defRPr>
            </a:lvl1pPr>
          </a:lstStyle>
          <a:p>
            <a:pPr>
              <a:defRPr/>
            </a:pPr>
            <a:endParaRPr lang="en-US" dirty="0"/>
          </a:p>
        </p:txBody>
      </p:sp>
      <p:sp>
        <p:nvSpPr>
          <p:cNvPr id="46084"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65" charset="0"/>
              </a:defRPr>
            </a:lvl1pPr>
          </a:lstStyle>
          <a:p>
            <a:pPr>
              <a:defRPr/>
            </a:pPr>
            <a:endParaRPr lang="en-US" dirty="0"/>
          </a:p>
        </p:txBody>
      </p:sp>
      <p:sp>
        <p:nvSpPr>
          <p:cNvPr id="46085"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65" charset="0"/>
              </a:defRPr>
            </a:lvl1pPr>
          </a:lstStyle>
          <a:p>
            <a:pPr>
              <a:defRPr/>
            </a:pPr>
            <a:fld id="{6FE87434-109E-42CF-9F4E-8C7EEA927F37}" type="slidenum">
              <a:rPr lang="en-US"/>
              <a:pPr>
                <a:defRPr/>
              </a:pPr>
              <a:t>‹#›</a:t>
            </a:fld>
            <a:endParaRPr lang="en-US" dirty="0"/>
          </a:p>
        </p:txBody>
      </p:sp>
    </p:spTree>
    <p:extLst>
      <p:ext uri="{BB962C8B-B14F-4D97-AF65-F5344CB8AC3E}">
        <p14:creationId xmlns:p14="http://schemas.microsoft.com/office/powerpoint/2010/main" val="868225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65" charset="0"/>
              </a:defRPr>
            </a:lvl1pPr>
          </a:lstStyle>
          <a:p>
            <a:pPr>
              <a:defRPr/>
            </a:pPr>
            <a:endParaRPr lang="en-US" dirty="0"/>
          </a:p>
        </p:txBody>
      </p:sp>
      <p:sp>
        <p:nvSpPr>
          <p:cNvPr id="4505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65"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65" charset="0"/>
              </a:defRPr>
            </a:lvl1pPr>
          </a:lstStyle>
          <a:p>
            <a:pPr>
              <a:defRPr/>
            </a:pPr>
            <a:endParaRPr lang="en-US" dirty="0"/>
          </a:p>
        </p:txBody>
      </p:sp>
      <p:sp>
        <p:nvSpPr>
          <p:cNvPr id="4506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65" charset="0"/>
              </a:defRPr>
            </a:lvl1pPr>
          </a:lstStyle>
          <a:p>
            <a:pPr>
              <a:defRPr/>
            </a:pPr>
            <a:fld id="{5B5DC11C-9A74-46CA-98F0-99699D223E11}" type="slidenum">
              <a:rPr lang="en-US"/>
              <a:pPr>
                <a:defRPr/>
              </a:pPr>
              <a:t>‹#›</a:t>
            </a:fld>
            <a:endParaRPr lang="en-US" dirty="0"/>
          </a:p>
        </p:txBody>
      </p:sp>
    </p:spTree>
    <p:extLst>
      <p:ext uri="{BB962C8B-B14F-4D97-AF65-F5344CB8AC3E}">
        <p14:creationId xmlns:p14="http://schemas.microsoft.com/office/powerpoint/2010/main" val="54182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3C8FDCD-3015-4009-8032-D846A674F99E}" type="slidenum">
              <a:rPr lang="en-US" smtClean="0"/>
              <a:pPr/>
              <a:t>6</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latin typeface="Times New Roman" pitchFamily="-65" charset="0"/>
            </a:endParaRPr>
          </a:p>
        </p:txBody>
      </p:sp>
    </p:spTree>
    <p:extLst>
      <p:ext uri="{BB962C8B-B14F-4D97-AF65-F5344CB8AC3E}">
        <p14:creationId xmlns:p14="http://schemas.microsoft.com/office/powerpoint/2010/main" val="150869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BCDDED5-63C0-42E9-8715-28FBBB90FC56}" type="slidenum">
              <a:rPr lang="en-US" smtClean="0"/>
              <a:pPr/>
              <a:t>15</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latin typeface="Times New Roman" pitchFamily="-65" charset="0"/>
              </a:rPr>
              <a:t>1.  Klamath reservation established for dual purposes;  follows narrower federal reservation standards, but dual purposes, p. 720-21.</a:t>
            </a:r>
          </a:p>
          <a:p>
            <a:pPr marL="228600" indent="-228600" eaLnBrk="1" hangingPunct="1">
              <a:buAutoNum type="arabicPeriod" startAt="2"/>
            </a:pPr>
            <a:r>
              <a:rPr lang="en-US" dirty="0" smtClean="0">
                <a:latin typeface="Times New Roman" pitchFamily="-65" charset="0"/>
              </a:rPr>
              <a:t>Look at note 13 on p. 721 – Judge Canby.  </a:t>
            </a:r>
          </a:p>
        </p:txBody>
      </p:sp>
    </p:spTree>
    <p:extLst>
      <p:ext uri="{BB962C8B-B14F-4D97-AF65-F5344CB8AC3E}">
        <p14:creationId xmlns:p14="http://schemas.microsoft.com/office/powerpoint/2010/main" val="141812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Big Horn</a:t>
            </a:r>
            <a:r>
              <a:rPr lang="en-US" baseline="0" dirty="0" smtClean="0"/>
              <a:t> on p. 723;  Gila River on p. 730</a:t>
            </a:r>
            <a:endParaRPr lang="en-US" dirty="0"/>
          </a:p>
        </p:txBody>
      </p:sp>
      <p:sp>
        <p:nvSpPr>
          <p:cNvPr id="4" name="Slide Number Placeholder 3"/>
          <p:cNvSpPr>
            <a:spLocks noGrp="1"/>
          </p:cNvSpPr>
          <p:nvPr>
            <p:ph type="sldNum" sz="quarter" idx="10"/>
          </p:nvPr>
        </p:nvSpPr>
        <p:spPr/>
        <p:txBody>
          <a:bodyPr/>
          <a:lstStyle/>
          <a:p>
            <a:pPr>
              <a:defRPr/>
            </a:pPr>
            <a:fld id="{5B5DC11C-9A74-46CA-98F0-99699D223E11}" type="slidenum">
              <a:rPr lang="en-US" smtClean="0"/>
              <a:pPr>
                <a:defRPr/>
              </a:pPr>
              <a:t>16</a:t>
            </a:fld>
            <a:endParaRPr lang="en-US" dirty="0"/>
          </a:p>
        </p:txBody>
      </p:sp>
    </p:spTree>
    <p:extLst>
      <p:ext uri="{BB962C8B-B14F-4D97-AF65-F5344CB8AC3E}">
        <p14:creationId xmlns:p14="http://schemas.microsoft.com/office/powerpoint/2010/main" val="85451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3FC1992-1123-4C6D-B563-D658A8282F6B}" type="slidenum">
              <a:rPr lang="en-US" smtClean="0"/>
              <a:pPr/>
              <a:t>21</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latin typeface="Times New Roman" pitchFamily="-65" charset="0"/>
            </a:endParaRPr>
          </a:p>
        </p:txBody>
      </p:sp>
    </p:spTree>
    <p:extLst>
      <p:ext uri="{BB962C8B-B14F-4D97-AF65-F5344CB8AC3E}">
        <p14:creationId xmlns:p14="http://schemas.microsoft.com/office/powerpoint/2010/main" val="173173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Comments closed</a:t>
            </a:r>
            <a:r>
              <a:rPr lang="en-US" baseline="0" dirty="0" smtClean="0"/>
              <a:t> on October 6, 2015 for proposed rule to drop the inherent authority test in favor of delegation theory.</a:t>
            </a:r>
            <a:endParaRPr lang="en-US" dirty="0"/>
          </a:p>
        </p:txBody>
      </p:sp>
      <p:sp>
        <p:nvSpPr>
          <p:cNvPr id="4" name="Slide Number Placeholder 3"/>
          <p:cNvSpPr>
            <a:spLocks noGrp="1"/>
          </p:cNvSpPr>
          <p:nvPr>
            <p:ph type="sldNum" sz="quarter" idx="10"/>
          </p:nvPr>
        </p:nvSpPr>
        <p:spPr/>
        <p:txBody>
          <a:bodyPr/>
          <a:lstStyle/>
          <a:p>
            <a:pPr>
              <a:defRPr/>
            </a:pPr>
            <a:fld id="{5B5DC11C-9A74-46CA-98F0-99699D223E11}" type="slidenum">
              <a:rPr lang="en-US" smtClean="0"/>
              <a:pPr>
                <a:defRPr/>
              </a:pPr>
              <a:t>27</a:t>
            </a:fld>
            <a:endParaRPr lang="en-US" dirty="0"/>
          </a:p>
        </p:txBody>
      </p:sp>
    </p:spTree>
    <p:extLst>
      <p:ext uri="{BB962C8B-B14F-4D97-AF65-F5344CB8AC3E}">
        <p14:creationId xmlns:p14="http://schemas.microsoft.com/office/powerpoint/2010/main" val="97300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A7F3E57-A968-4858-99E8-0B8FFCFFF7ED}" type="slidenum">
              <a:rPr lang="en-US" smtClean="0"/>
              <a:pPr/>
              <a:t>7</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latin typeface="Times New Roman" pitchFamily="-65" charset="0"/>
            </a:endParaRPr>
          </a:p>
        </p:txBody>
      </p:sp>
    </p:spTree>
    <p:extLst>
      <p:ext uri="{BB962C8B-B14F-4D97-AF65-F5344CB8AC3E}">
        <p14:creationId xmlns:p14="http://schemas.microsoft.com/office/powerpoint/2010/main" val="180400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DC11C-9A74-46CA-98F0-99699D223E11}" type="slidenum">
              <a:rPr lang="en-US" smtClean="0"/>
              <a:pPr>
                <a:defRPr/>
              </a:pPr>
              <a:t>8</a:t>
            </a:fld>
            <a:endParaRPr lang="en-US" dirty="0"/>
          </a:p>
        </p:txBody>
      </p:sp>
    </p:spTree>
    <p:extLst>
      <p:ext uri="{BB962C8B-B14F-4D97-AF65-F5344CB8AC3E}">
        <p14:creationId xmlns:p14="http://schemas.microsoft.com/office/powerpoint/2010/main" val="57098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 707 of book.</a:t>
            </a:r>
          </a:p>
          <a:p>
            <a:pPr marL="228600" indent="-228600">
              <a:buAutoNum type="arabicPeriod"/>
            </a:pPr>
            <a:r>
              <a:rPr lang="en-US" dirty="0" smtClean="0"/>
              <a:t>Review highlighted</a:t>
            </a:r>
            <a:r>
              <a:rPr lang="en-US" baseline="0" dirty="0" smtClean="0"/>
              <a:t> language on 708-709</a:t>
            </a:r>
          </a:p>
          <a:p>
            <a:pPr marL="0" indent="0">
              <a:buNone/>
            </a:pPr>
            <a:r>
              <a:rPr lang="en-US" baseline="0" dirty="0" smtClean="0"/>
              <a:t>3.  Agricultural purpose of reservation easy to ascertain --  nearly all treaties and Indian Affairs Commissioners Reports from earlier.</a:t>
            </a:r>
          </a:p>
          <a:p>
            <a:pPr marL="228600" indent="-228600">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B5DC11C-9A74-46CA-98F0-99699D223E11}" type="slidenum">
              <a:rPr lang="en-US" smtClean="0"/>
              <a:pPr>
                <a:defRPr/>
              </a:pPr>
              <a:t>9</a:t>
            </a:fld>
            <a:endParaRPr lang="en-US" dirty="0"/>
          </a:p>
        </p:txBody>
      </p:sp>
    </p:spTree>
    <p:extLst>
      <p:ext uri="{BB962C8B-B14F-4D97-AF65-F5344CB8AC3E}">
        <p14:creationId xmlns:p14="http://schemas.microsoft.com/office/powerpoint/2010/main" val="64086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0CD5C0D-46A5-4378-95B2-579B14166F57}" type="slidenum">
              <a:rPr lang="en-US" smtClean="0"/>
              <a:pPr/>
              <a:t>10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smtClean="0">
              <a:latin typeface="Times New Roman" pitchFamily="-65" charset="0"/>
            </a:endParaRPr>
          </a:p>
        </p:txBody>
      </p:sp>
    </p:spTree>
    <p:extLst>
      <p:ext uri="{BB962C8B-B14F-4D97-AF65-F5344CB8AC3E}">
        <p14:creationId xmlns:p14="http://schemas.microsoft.com/office/powerpoint/2010/main" val="1233209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6B1B0ED-FEFA-42B4-A987-6DDFCF3B5A31}" type="slidenum">
              <a:rPr lang="en-US" smtClean="0"/>
              <a:pPr/>
              <a:t>11</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latin typeface="Times New Roman" pitchFamily="-65" charset="0"/>
              </a:rPr>
              <a:t>See</a:t>
            </a:r>
            <a:r>
              <a:rPr lang="en-US" baseline="0" dirty="0" smtClean="0">
                <a:latin typeface="Times New Roman" pitchFamily="-65" charset="0"/>
              </a:rPr>
              <a:t> p. 712 for open-ended decrees </a:t>
            </a:r>
          </a:p>
          <a:p>
            <a:pPr marL="228600" indent="-228600" eaLnBrk="1" hangingPunct="1">
              <a:buAutoNum type="arabicPeriod"/>
            </a:pPr>
            <a:r>
              <a:rPr lang="en-US" baseline="0" dirty="0" smtClean="0">
                <a:latin typeface="Times New Roman" pitchFamily="-65" charset="0"/>
              </a:rPr>
              <a:t>Powers and allotments covered later at 755 </a:t>
            </a:r>
          </a:p>
          <a:p>
            <a:pPr marL="228600" indent="-228600" eaLnBrk="1" hangingPunct="1">
              <a:buAutoNum type="arabicPeriod"/>
            </a:pPr>
            <a:r>
              <a:rPr lang="en-US" baseline="0" dirty="0" smtClean="0">
                <a:latin typeface="Times New Roman" pitchFamily="-65" charset="0"/>
              </a:rPr>
              <a:t>Note 1 on p. 716-17 for poor record</a:t>
            </a:r>
            <a:endParaRPr lang="en-US" dirty="0" smtClean="0">
              <a:latin typeface="Times New Roman" pitchFamily="-65" charset="0"/>
            </a:endParaRPr>
          </a:p>
        </p:txBody>
      </p:sp>
    </p:spTree>
    <p:extLst>
      <p:ext uri="{BB962C8B-B14F-4D97-AF65-F5344CB8AC3E}">
        <p14:creationId xmlns:p14="http://schemas.microsoft.com/office/powerpoint/2010/main" val="118320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DE0C8E3-7A54-4536-A9D0-76A9C6C04E62}" type="slidenum">
              <a:rPr lang="en-US" smtClean="0"/>
              <a:pPr/>
              <a:t>12</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latin typeface="Times New Roman" pitchFamily="-65" charset="0"/>
              </a:rPr>
              <a:t>Case begins on p.713; Congress divided up the Colorado River among the states</a:t>
            </a:r>
          </a:p>
          <a:p>
            <a:pPr marL="228600" indent="-228600" eaLnBrk="1" hangingPunct="1">
              <a:buAutoNum type="arabicPeriod"/>
            </a:pPr>
            <a:endParaRPr lang="en-US" dirty="0" smtClean="0">
              <a:latin typeface="Times New Roman" pitchFamily="-65" charset="0"/>
            </a:endParaRPr>
          </a:p>
        </p:txBody>
      </p:sp>
    </p:spTree>
    <p:extLst>
      <p:ext uri="{BB962C8B-B14F-4D97-AF65-F5344CB8AC3E}">
        <p14:creationId xmlns:p14="http://schemas.microsoft.com/office/powerpoint/2010/main" val="41710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620BFB4-E678-4B43-A236-C32B5B6988F7}" type="slidenum">
              <a:rPr lang="en-US" smtClean="0"/>
              <a:pPr/>
              <a:t>13</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latin typeface="Times New Roman" pitchFamily="-65" charset="0"/>
              </a:rPr>
              <a:t>Court rejects equitable apportionment</a:t>
            </a:r>
          </a:p>
          <a:p>
            <a:pPr marL="228600" indent="-228600" eaLnBrk="1" hangingPunct="1">
              <a:buAutoNum type="arabicPeriod"/>
            </a:pPr>
            <a:r>
              <a:rPr lang="en-US" dirty="0" smtClean="0">
                <a:latin typeface="Times New Roman" pitchFamily="-65" charset="0"/>
              </a:rPr>
              <a:t>Court rejects arguments that E.O. could not reserve</a:t>
            </a:r>
            <a:r>
              <a:rPr lang="en-US" baseline="0" dirty="0" smtClean="0">
                <a:latin typeface="Times New Roman" pitchFamily="-65" charset="0"/>
              </a:rPr>
              <a:t> water; and could not reserve water at all after statehood, p. 715</a:t>
            </a:r>
          </a:p>
          <a:p>
            <a:pPr marL="228600" indent="-228600" eaLnBrk="1" hangingPunct="1">
              <a:buAutoNum type="arabicPeriod"/>
            </a:pPr>
            <a:r>
              <a:rPr lang="en-US" baseline="0" dirty="0" smtClean="0">
                <a:latin typeface="Times New Roman" pitchFamily="-65" charset="0"/>
              </a:rPr>
              <a:t>Agricultural purposes clear.</a:t>
            </a:r>
          </a:p>
          <a:p>
            <a:pPr marL="228600" indent="-228600" eaLnBrk="1" hangingPunct="1">
              <a:buAutoNum type="arabicPeriod"/>
            </a:pPr>
            <a:r>
              <a:rPr lang="en-US" baseline="0" dirty="0" smtClean="0">
                <a:latin typeface="Times New Roman" pitchFamily="-65" charset="0"/>
              </a:rPr>
              <a:t>PIA is the measure – not “reasonably forseeable needs.”</a:t>
            </a:r>
          </a:p>
          <a:p>
            <a:pPr marL="228600" indent="-228600" eaLnBrk="1" hangingPunct="1">
              <a:buAutoNum type="arabicPeriod"/>
            </a:pPr>
            <a:r>
              <a:rPr lang="en-US" baseline="0" dirty="0" smtClean="0">
                <a:latin typeface="Times New Roman" pitchFamily="-65" charset="0"/>
              </a:rPr>
              <a:t>Arizona II on p. 717 refuse to reopen, casts some doubt on PIA as too generous.</a:t>
            </a:r>
          </a:p>
          <a:p>
            <a:pPr marL="228600" indent="-228600" eaLnBrk="1" hangingPunct="1">
              <a:buAutoNum type="arabicPeriod"/>
            </a:pPr>
            <a:endParaRPr lang="en-US" dirty="0" smtClean="0">
              <a:latin typeface="Times New Roman" pitchFamily="-65" charset="0"/>
            </a:endParaRPr>
          </a:p>
        </p:txBody>
      </p:sp>
    </p:spTree>
    <p:extLst>
      <p:ext uri="{BB962C8B-B14F-4D97-AF65-F5344CB8AC3E}">
        <p14:creationId xmlns:p14="http://schemas.microsoft.com/office/powerpoint/2010/main" val="93576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the main place to discuss</a:t>
            </a:r>
            <a:r>
              <a:rPr lang="en-US" baseline="0" dirty="0" smtClean="0"/>
              <a:t> the McCarran Amendment.  It was contentious and took a while, but the result is simple.  States may adjudicate Indian water rights.</a:t>
            </a:r>
            <a:endParaRPr lang="en-US" dirty="0"/>
          </a:p>
        </p:txBody>
      </p:sp>
      <p:sp>
        <p:nvSpPr>
          <p:cNvPr id="4" name="Slide Number Placeholder 3"/>
          <p:cNvSpPr>
            <a:spLocks noGrp="1"/>
          </p:cNvSpPr>
          <p:nvPr>
            <p:ph type="sldNum" sz="quarter" idx="10"/>
          </p:nvPr>
        </p:nvSpPr>
        <p:spPr/>
        <p:txBody>
          <a:bodyPr/>
          <a:lstStyle/>
          <a:p>
            <a:pPr>
              <a:defRPr/>
            </a:pPr>
            <a:fld id="{5B5DC11C-9A74-46CA-98F0-99699D223E11}" type="slidenum">
              <a:rPr lang="en-US" smtClean="0"/>
              <a:pPr>
                <a:defRPr/>
              </a:pPr>
              <a:t>14</a:t>
            </a:fld>
            <a:endParaRPr lang="en-US" dirty="0"/>
          </a:p>
        </p:txBody>
      </p:sp>
    </p:spTree>
    <p:extLst>
      <p:ext uri="{BB962C8B-B14F-4D97-AF65-F5344CB8AC3E}">
        <p14:creationId xmlns:p14="http://schemas.microsoft.com/office/powerpoint/2010/main" val="95559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5C83C853-55EF-480F-A615-7B48F1BBE65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A8F3C0-7CF8-4A17-9823-4D04A0D07C4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874C4CC-8616-4C62-9821-2BFFE7276C73}"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5225"/>
            <a:ext cx="2289175" cy="47625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fld id="{3CB1717D-2A60-4114-904F-1695B599825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2B955FD-3479-402F-9BAD-08FF266E654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5F1ED0-C5F6-440D-BDFB-CDC66D0BACA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EC4F24-D337-441F-A7E7-836492E46C3B}"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AD64FE8-2A3D-4289-9BA1-CFBC7723126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3C7AFCC-E761-447B-A35F-6F6A54F3451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F7302BE-5497-4327-BE13-E399249FA46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BB1094E-1856-4F18-A7B7-BA98A8DA85A4}"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348EDF3-A887-4E76-AAF2-D5FCCEDD8985}"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67B8F04-D29E-4701-9EB4-C8390DE13D4D}"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Indian Water Rights and Associated Interests </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Professor Robert T. Anderson</a:t>
            </a:r>
          </a:p>
          <a:p>
            <a:r>
              <a:rPr lang="en-US" dirty="0" smtClean="0"/>
              <a:t>University of Washington School of Law</a:t>
            </a:r>
          </a:p>
          <a:p>
            <a:r>
              <a:rPr lang="en-US" dirty="0" smtClean="0"/>
              <a:t>Seattle, WA</a:t>
            </a:r>
          </a:p>
          <a:p>
            <a:r>
              <a:rPr lang="en-US" dirty="0" smtClean="0"/>
              <a:t>July 2017</a:t>
            </a:r>
            <a:endParaRPr lang="en-US" dirty="0"/>
          </a:p>
        </p:txBody>
      </p:sp>
    </p:spTree>
    <p:extLst>
      <p:ext uri="{BB962C8B-B14F-4D97-AF65-F5344CB8AC3E}">
        <p14:creationId xmlns:p14="http://schemas.microsoft.com/office/powerpoint/2010/main" val="1508098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1066800"/>
          <a:ext cx="9144000" cy="4799013"/>
        </p:xfrm>
        <a:graphic>
          <a:graphicData uri="http://schemas.openxmlformats.org/presentationml/2006/ole">
            <mc:AlternateContent xmlns:mc="http://schemas.openxmlformats.org/markup-compatibility/2006">
              <mc:Choice xmlns:v="urn:schemas-microsoft-com:vml" Requires="v">
                <p:oleObj spid="_x0000_s1108" name="Bitmap Image" r:id="rId4" imgW="4029637" imgH="2114845" progId="PBrush">
                  <p:embed/>
                </p:oleObj>
              </mc:Choice>
              <mc:Fallback>
                <p:oleObj name="Bitmap Image" r:id="rId4" imgW="4029637" imgH="211484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9144000" cy="4799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27" name="Freeform 3"/>
          <p:cNvSpPr>
            <a:spLocks/>
          </p:cNvSpPr>
          <p:nvPr/>
        </p:nvSpPr>
        <p:spPr bwMode="auto">
          <a:xfrm>
            <a:off x="3276600" y="1828800"/>
            <a:ext cx="1371600" cy="1447800"/>
          </a:xfrm>
          <a:custGeom>
            <a:avLst/>
            <a:gdLst>
              <a:gd name="T0" fmla="*/ 2147483647 w 401"/>
              <a:gd name="T1" fmla="*/ 0 h 432"/>
              <a:gd name="T2" fmla="*/ 2147483647 w 401"/>
              <a:gd name="T3" fmla="*/ 2147483647 h 432"/>
              <a:gd name="T4" fmla="*/ 2147483647 w 401"/>
              <a:gd name="T5" fmla="*/ 2147483647 h 432"/>
              <a:gd name="T6" fmla="*/ 2147483647 w 401"/>
              <a:gd name="T7" fmla="*/ 2147483647 h 432"/>
              <a:gd name="T8" fmla="*/ 2147483647 w 401"/>
              <a:gd name="T9" fmla="*/ 2147483647 h 432"/>
              <a:gd name="T10" fmla="*/ 2147483647 w 401"/>
              <a:gd name="T11" fmla="*/ 2147483647 h 432"/>
              <a:gd name="T12" fmla="*/ 2147483647 w 401"/>
              <a:gd name="T13" fmla="*/ 0 h 432"/>
              <a:gd name="T14" fmla="*/ 0 60000 65536"/>
              <a:gd name="T15" fmla="*/ 0 60000 65536"/>
              <a:gd name="T16" fmla="*/ 0 60000 65536"/>
              <a:gd name="T17" fmla="*/ 0 60000 65536"/>
              <a:gd name="T18" fmla="*/ 0 60000 65536"/>
              <a:gd name="T19" fmla="*/ 0 60000 65536"/>
              <a:gd name="T20" fmla="*/ 0 60000 65536"/>
              <a:gd name="T21" fmla="*/ 0 w 401"/>
              <a:gd name="T22" fmla="*/ 0 h 432"/>
              <a:gd name="T23" fmla="*/ 401 w 401"/>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1" h="432">
                <a:moveTo>
                  <a:pt x="11" y="0"/>
                </a:moveTo>
                <a:lnTo>
                  <a:pt x="59" y="432"/>
                </a:lnTo>
                <a:lnTo>
                  <a:pt x="251" y="432"/>
                </a:lnTo>
                <a:cubicBezTo>
                  <a:pt x="294" y="131"/>
                  <a:pt x="401" y="58"/>
                  <a:pt x="233" y="114"/>
                </a:cubicBezTo>
                <a:cubicBezTo>
                  <a:pt x="204" y="112"/>
                  <a:pt x="144" y="113"/>
                  <a:pt x="113" y="96"/>
                </a:cubicBezTo>
                <a:cubicBezTo>
                  <a:pt x="83" y="80"/>
                  <a:pt x="66" y="61"/>
                  <a:pt x="41" y="42"/>
                </a:cubicBezTo>
                <a:cubicBezTo>
                  <a:pt x="1" y="11"/>
                  <a:pt x="0" y="33"/>
                  <a:pt x="11" y="0"/>
                </a:cubicBezTo>
                <a:close/>
              </a:path>
            </a:pathLst>
          </a:custGeom>
          <a:solidFill>
            <a:schemeClr val="folHlink">
              <a:alpha val="50195"/>
            </a:schemeClr>
          </a:solidFill>
          <a:ln w="9525">
            <a:solidFill>
              <a:schemeClr val="bg2"/>
            </a:solidFill>
            <a:round/>
            <a:headEnd/>
            <a:tailEnd/>
          </a:ln>
        </p:spPr>
        <p:txBody>
          <a:bodyPr/>
          <a:lstStyle/>
          <a:p>
            <a:endParaRPr lang="en-US" dirty="0"/>
          </a:p>
        </p:txBody>
      </p:sp>
      <p:sp>
        <p:nvSpPr>
          <p:cNvPr id="1028" name="Text Box 4"/>
          <p:cNvSpPr txBox="1">
            <a:spLocks noChangeArrowheads="1"/>
          </p:cNvSpPr>
          <p:nvPr/>
        </p:nvSpPr>
        <p:spPr bwMode="auto">
          <a:xfrm>
            <a:off x="5791200" y="1524000"/>
            <a:ext cx="914400" cy="581025"/>
          </a:xfrm>
          <a:prstGeom prst="rect">
            <a:avLst/>
          </a:prstGeom>
          <a:noFill/>
          <a:ln w="9525">
            <a:noFill/>
            <a:miter lim="800000"/>
            <a:headEnd/>
            <a:tailEnd/>
          </a:ln>
        </p:spPr>
        <p:txBody>
          <a:bodyPr>
            <a:spAutoFit/>
          </a:bodyPr>
          <a:lstStyle/>
          <a:p>
            <a:r>
              <a:rPr lang="en-US" sz="1600" b="1" dirty="0">
                <a:solidFill>
                  <a:schemeClr val="bg2"/>
                </a:solidFill>
                <a:latin typeface="Times New Roman" pitchFamily="-65" charset="0"/>
              </a:rPr>
              <a:t>Milk River</a:t>
            </a:r>
          </a:p>
        </p:txBody>
      </p:sp>
      <p:sp>
        <p:nvSpPr>
          <p:cNvPr id="1029" name="Rectangle 5"/>
          <p:cNvSpPr>
            <a:spLocks noChangeArrowheads="1"/>
          </p:cNvSpPr>
          <p:nvPr/>
        </p:nvSpPr>
        <p:spPr bwMode="auto">
          <a:xfrm>
            <a:off x="2895600" y="1143000"/>
            <a:ext cx="609600" cy="381000"/>
          </a:xfrm>
          <a:prstGeom prst="rect">
            <a:avLst/>
          </a:prstGeom>
          <a:solidFill>
            <a:schemeClr val="accent1"/>
          </a:solidFill>
          <a:ln w="9525">
            <a:solidFill>
              <a:schemeClr val="bg2"/>
            </a:solidFill>
            <a:miter lim="800000"/>
            <a:headEnd/>
            <a:tailEnd/>
          </a:ln>
        </p:spPr>
        <p:txBody>
          <a:bodyPr wrap="none" anchor="ctr"/>
          <a:lstStyle/>
          <a:p>
            <a:endParaRPr lang="en-US" dirty="0"/>
          </a:p>
        </p:txBody>
      </p:sp>
      <p:sp>
        <p:nvSpPr>
          <p:cNvPr id="1030" name="Line 6"/>
          <p:cNvSpPr>
            <a:spLocks noChangeShapeType="1"/>
          </p:cNvSpPr>
          <p:nvPr/>
        </p:nvSpPr>
        <p:spPr bwMode="auto">
          <a:xfrm flipV="1">
            <a:off x="4419600" y="1447800"/>
            <a:ext cx="76200" cy="76200"/>
          </a:xfrm>
          <a:prstGeom prst="line">
            <a:avLst/>
          </a:prstGeom>
          <a:noFill/>
          <a:ln w="9525">
            <a:solidFill>
              <a:schemeClr val="tx1"/>
            </a:solidFill>
            <a:round/>
            <a:headEnd/>
            <a:tailEnd type="triangle" w="sm" len="sm"/>
          </a:ln>
        </p:spPr>
        <p:txBody>
          <a:bodyPr/>
          <a:lstStyle/>
          <a:p>
            <a:endParaRPr lang="en-US" dirty="0"/>
          </a:p>
        </p:txBody>
      </p:sp>
      <p:sp>
        <p:nvSpPr>
          <p:cNvPr id="1031" name="Line 7"/>
          <p:cNvSpPr>
            <a:spLocks noChangeShapeType="1"/>
          </p:cNvSpPr>
          <p:nvPr/>
        </p:nvSpPr>
        <p:spPr bwMode="auto">
          <a:xfrm flipH="1">
            <a:off x="6096000" y="1447800"/>
            <a:ext cx="228600" cy="228600"/>
          </a:xfrm>
          <a:prstGeom prst="line">
            <a:avLst/>
          </a:prstGeom>
          <a:noFill/>
          <a:ln w="9525">
            <a:solidFill>
              <a:schemeClr val="tx1"/>
            </a:solidFill>
            <a:round/>
            <a:headEnd/>
            <a:tailEnd type="triangle" w="sm" len="sm"/>
          </a:ln>
        </p:spPr>
        <p:txBody>
          <a:bodyPr/>
          <a:lstStyle/>
          <a:p>
            <a:endParaRPr lang="en-US" dirty="0"/>
          </a:p>
        </p:txBody>
      </p:sp>
      <p:sp>
        <p:nvSpPr>
          <p:cNvPr id="1032" name="Text Box 8"/>
          <p:cNvSpPr txBox="1">
            <a:spLocks noChangeArrowheads="1"/>
          </p:cNvSpPr>
          <p:nvPr/>
        </p:nvSpPr>
        <p:spPr bwMode="auto">
          <a:xfrm>
            <a:off x="3429000" y="2286000"/>
            <a:ext cx="838200" cy="730250"/>
          </a:xfrm>
          <a:prstGeom prst="rect">
            <a:avLst/>
          </a:prstGeom>
          <a:noFill/>
          <a:ln w="9525">
            <a:noFill/>
            <a:miter lim="800000"/>
            <a:headEnd/>
            <a:tailEnd/>
          </a:ln>
        </p:spPr>
        <p:txBody>
          <a:bodyPr>
            <a:spAutoFit/>
          </a:bodyPr>
          <a:lstStyle/>
          <a:p>
            <a:r>
              <a:rPr lang="en-US" sz="1400" b="1" dirty="0">
                <a:solidFill>
                  <a:schemeClr val="bg2"/>
                </a:solidFill>
                <a:latin typeface="Times New Roman" pitchFamily="-65" charset="0"/>
              </a:rPr>
              <a:t>Fort</a:t>
            </a:r>
          </a:p>
          <a:p>
            <a:r>
              <a:rPr lang="en-US" sz="1400" b="1" dirty="0">
                <a:solidFill>
                  <a:schemeClr val="bg2"/>
                </a:solidFill>
                <a:latin typeface="Times New Roman" pitchFamily="-65" charset="0"/>
              </a:rPr>
              <a:t>Belknap </a:t>
            </a:r>
          </a:p>
          <a:p>
            <a:r>
              <a:rPr lang="en-US" sz="1400" b="1" dirty="0">
                <a:solidFill>
                  <a:schemeClr val="bg2"/>
                </a:solidFill>
                <a:latin typeface="Times New Roman" pitchFamily="-65" charset="0"/>
              </a:rPr>
              <a:t>Res.</a:t>
            </a:r>
          </a:p>
        </p:txBody>
      </p:sp>
      <p:sp>
        <p:nvSpPr>
          <p:cNvPr id="1033" name="Rectangle 9"/>
          <p:cNvSpPr>
            <a:spLocks noChangeArrowheads="1"/>
          </p:cNvSpPr>
          <p:nvPr/>
        </p:nvSpPr>
        <p:spPr bwMode="auto">
          <a:xfrm>
            <a:off x="3962400" y="1447800"/>
            <a:ext cx="914400" cy="381000"/>
          </a:xfrm>
          <a:prstGeom prst="rect">
            <a:avLst/>
          </a:prstGeom>
          <a:solidFill>
            <a:schemeClr val="accent1"/>
          </a:solidFill>
          <a:ln w="9525">
            <a:solidFill>
              <a:schemeClr val="bg2"/>
            </a:solidFill>
            <a:miter lim="800000"/>
            <a:headEnd/>
            <a:tailEnd/>
          </a:ln>
        </p:spPr>
        <p:txBody>
          <a:bodyPr wrap="none" anchor="ctr"/>
          <a:lstStyle/>
          <a:p>
            <a:endParaRPr lang="en-US" dirty="0"/>
          </a:p>
        </p:txBody>
      </p:sp>
      <p:sp>
        <p:nvSpPr>
          <p:cNvPr id="1034" name="Line 10"/>
          <p:cNvSpPr>
            <a:spLocks noChangeShapeType="1"/>
          </p:cNvSpPr>
          <p:nvPr/>
        </p:nvSpPr>
        <p:spPr bwMode="auto">
          <a:xfrm flipV="1">
            <a:off x="4953000" y="1524000"/>
            <a:ext cx="228600" cy="76200"/>
          </a:xfrm>
          <a:prstGeom prst="line">
            <a:avLst/>
          </a:prstGeom>
          <a:noFill/>
          <a:ln w="9525">
            <a:solidFill>
              <a:schemeClr val="tx1"/>
            </a:solidFill>
            <a:round/>
            <a:headEnd/>
            <a:tailEnd type="triangle" w="sm" len="sm"/>
          </a:ln>
        </p:spPr>
        <p:txBody>
          <a:bodyPr/>
          <a:lstStyle/>
          <a:p>
            <a:endParaRPr lang="en-US" dirty="0"/>
          </a:p>
        </p:txBody>
      </p:sp>
      <p:sp>
        <p:nvSpPr>
          <p:cNvPr id="1035" name="Text Box 11"/>
          <p:cNvSpPr txBox="1">
            <a:spLocks noChangeArrowheads="1"/>
          </p:cNvSpPr>
          <p:nvPr/>
        </p:nvSpPr>
        <p:spPr bwMode="auto">
          <a:xfrm>
            <a:off x="3505200" y="1146175"/>
            <a:ext cx="1284288" cy="304800"/>
          </a:xfrm>
          <a:prstGeom prst="rect">
            <a:avLst/>
          </a:prstGeom>
          <a:noFill/>
          <a:ln w="9525">
            <a:noFill/>
            <a:miter lim="800000"/>
            <a:headEnd/>
            <a:tailEnd/>
          </a:ln>
        </p:spPr>
        <p:txBody>
          <a:bodyPr>
            <a:spAutoFit/>
          </a:bodyPr>
          <a:lstStyle/>
          <a:p>
            <a:r>
              <a:rPr lang="en-US" sz="1400" b="1" dirty="0">
                <a:solidFill>
                  <a:schemeClr val="bg2"/>
                </a:solidFill>
                <a:latin typeface="Times New Roman" pitchFamily="-65" charset="0"/>
              </a:rPr>
              <a:t>Non-Indians</a:t>
            </a:r>
          </a:p>
        </p:txBody>
      </p:sp>
      <p:sp>
        <p:nvSpPr>
          <p:cNvPr id="1036" name="Line 12"/>
          <p:cNvSpPr>
            <a:spLocks noChangeShapeType="1"/>
          </p:cNvSpPr>
          <p:nvPr/>
        </p:nvSpPr>
        <p:spPr bwMode="auto">
          <a:xfrm flipV="1">
            <a:off x="2819400" y="1524000"/>
            <a:ext cx="381000" cy="304800"/>
          </a:xfrm>
          <a:prstGeom prst="line">
            <a:avLst/>
          </a:prstGeom>
          <a:noFill/>
          <a:ln w="38100" cap="sq">
            <a:solidFill>
              <a:schemeClr val="bg2"/>
            </a:solidFill>
            <a:round/>
            <a:headEnd type="none" w="sm" len="sm"/>
            <a:tailEnd type="triangle" w="sm" len="sm"/>
          </a:ln>
        </p:spPr>
        <p:txBody>
          <a:bodyPr wrap="none"/>
          <a:lstStyle/>
          <a:p>
            <a:endParaRPr lang="en-US" dirty="0"/>
          </a:p>
        </p:txBody>
      </p:sp>
      <p:sp>
        <p:nvSpPr>
          <p:cNvPr id="1037" name="Line 13"/>
          <p:cNvSpPr>
            <a:spLocks noChangeShapeType="1"/>
          </p:cNvSpPr>
          <p:nvPr/>
        </p:nvSpPr>
        <p:spPr bwMode="auto">
          <a:xfrm flipV="1">
            <a:off x="3810000" y="1828800"/>
            <a:ext cx="381000" cy="304800"/>
          </a:xfrm>
          <a:prstGeom prst="line">
            <a:avLst/>
          </a:prstGeom>
          <a:noFill/>
          <a:ln w="38100" cap="sq">
            <a:solidFill>
              <a:schemeClr val="bg2"/>
            </a:solidFill>
            <a:round/>
            <a:headEnd type="none" w="sm" len="sm"/>
            <a:tailEnd type="triangle" w="sm" len="sm"/>
          </a:ln>
        </p:spPr>
        <p:txBody>
          <a:bodyPr wrap="none"/>
          <a:lstStyle/>
          <a:p>
            <a:endParaRPr lang="en-US" dirty="0"/>
          </a:p>
        </p:txBody>
      </p:sp>
      <p:sp>
        <p:nvSpPr>
          <p:cNvPr id="1038" name="Freeform 14"/>
          <p:cNvSpPr>
            <a:spLocks/>
          </p:cNvSpPr>
          <p:nvPr/>
        </p:nvSpPr>
        <p:spPr bwMode="auto">
          <a:xfrm>
            <a:off x="1306513" y="1041400"/>
            <a:ext cx="7823200" cy="1905000"/>
          </a:xfrm>
          <a:custGeom>
            <a:avLst/>
            <a:gdLst>
              <a:gd name="T0" fmla="*/ 0 w 4928"/>
              <a:gd name="T1" fmla="*/ 2147483647 h 1200"/>
              <a:gd name="T2" fmla="*/ 2147483647 w 4928"/>
              <a:gd name="T3" fmla="*/ 2147483647 h 1200"/>
              <a:gd name="T4" fmla="*/ 2147483647 w 4928"/>
              <a:gd name="T5" fmla="*/ 2147483647 h 1200"/>
              <a:gd name="T6" fmla="*/ 2147483647 w 4928"/>
              <a:gd name="T7" fmla="*/ 2147483647 h 1200"/>
              <a:gd name="T8" fmla="*/ 2147483647 w 4928"/>
              <a:gd name="T9" fmla="*/ 2147483647 h 1200"/>
              <a:gd name="T10" fmla="*/ 2147483647 w 4928"/>
              <a:gd name="T11" fmla="*/ 2147483647 h 1200"/>
              <a:gd name="T12" fmla="*/ 2147483647 w 4928"/>
              <a:gd name="T13" fmla="*/ 2147483647 h 1200"/>
              <a:gd name="T14" fmla="*/ 2147483647 w 4928"/>
              <a:gd name="T15" fmla="*/ 2147483647 h 1200"/>
              <a:gd name="T16" fmla="*/ 2147483647 w 4928"/>
              <a:gd name="T17" fmla="*/ 2147483647 h 1200"/>
              <a:gd name="T18" fmla="*/ 2147483647 w 4928"/>
              <a:gd name="T19" fmla="*/ 2147483647 h 1200"/>
              <a:gd name="T20" fmla="*/ 2147483647 w 4928"/>
              <a:gd name="T21" fmla="*/ 2147483647 h 1200"/>
              <a:gd name="T22" fmla="*/ 2147483647 w 4928"/>
              <a:gd name="T23" fmla="*/ 2147483647 h 1200"/>
              <a:gd name="T24" fmla="*/ 2147483647 w 4928"/>
              <a:gd name="T25" fmla="*/ 2147483647 h 1200"/>
              <a:gd name="T26" fmla="*/ 2147483647 w 4928"/>
              <a:gd name="T27" fmla="*/ 2147483647 h 1200"/>
              <a:gd name="T28" fmla="*/ 2147483647 w 4928"/>
              <a:gd name="T29" fmla="*/ 2147483647 h 1200"/>
              <a:gd name="T30" fmla="*/ 2147483647 w 4928"/>
              <a:gd name="T31" fmla="*/ 2147483647 h 1200"/>
              <a:gd name="T32" fmla="*/ 2147483647 w 4928"/>
              <a:gd name="T33" fmla="*/ 2147483647 h 1200"/>
              <a:gd name="T34" fmla="*/ 2147483647 w 4928"/>
              <a:gd name="T35" fmla="*/ 2147483647 h 1200"/>
              <a:gd name="T36" fmla="*/ 2147483647 w 4928"/>
              <a:gd name="T37" fmla="*/ 2147483647 h 1200"/>
              <a:gd name="T38" fmla="*/ 2147483647 w 4928"/>
              <a:gd name="T39" fmla="*/ 2147483647 h 1200"/>
              <a:gd name="T40" fmla="*/ 2147483647 w 4928"/>
              <a:gd name="T41" fmla="*/ 2147483647 h 1200"/>
              <a:gd name="T42" fmla="*/ 2147483647 w 4928"/>
              <a:gd name="T43" fmla="*/ 2147483647 h 1200"/>
              <a:gd name="T44" fmla="*/ 2147483647 w 4928"/>
              <a:gd name="T45" fmla="*/ 2147483647 h 1200"/>
              <a:gd name="T46" fmla="*/ 2147483647 w 4928"/>
              <a:gd name="T47" fmla="*/ 2147483647 h 1200"/>
              <a:gd name="T48" fmla="*/ 2147483647 w 4928"/>
              <a:gd name="T49" fmla="*/ 2147483647 h 1200"/>
              <a:gd name="T50" fmla="*/ 2147483647 w 4928"/>
              <a:gd name="T51" fmla="*/ 2147483647 h 1200"/>
              <a:gd name="T52" fmla="*/ 2147483647 w 4928"/>
              <a:gd name="T53" fmla="*/ 2147483647 h 1200"/>
              <a:gd name="T54" fmla="*/ 2147483647 w 4928"/>
              <a:gd name="T55" fmla="*/ 2147483647 h 1200"/>
              <a:gd name="T56" fmla="*/ 2147483647 w 4928"/>
              <a:gd name="T57" fmla="*/ 2147483647 h 1200"/>
              <a:gd name="T58" fmla="*/ 2147483647 w 4928"/>
              <a:gd name="T59" fmla="*/ 2147483647 h 1200"/>
              <a:gd name="T60" fmla="*/ 2147483647 w 4928"/>
              <a:gd name="T61" fmla="*/ 2147483647 h 1200"/>
              <a:gd name="T62" fmla="*/ 2147483647 w 4928"/>
              <a:gd name="T63" fmla="*/ 2147483647 h 1200"/>
              <a:gd name="T64" fmla="*/ 2147483647 w 4928"/>
              <a:gd name="T65" fmla="*/ 2147483647 h 1200"/>
              <a:gd name="T66" fmla="*/ 2147483647 w 4928"/>
              <a:gd name="T67" fmla="*/ 2147483647 h 1200"/>
              <a:gd name="T68" fmla="*/ 2147483647 w 4928"/>
              <a:gd name="T69" fmla="*/ 2147483647 h 1200"/>
              <a:gd name="T70" fmla="*/ 2147483647 w 4928"/>
              <a:gd name="T71" fmla="*/ 2147483647 h 1200"/>
              <a:gd name="T72" fmla="*/ 2147483647 w 4928"/>
              <a:gd name="T73" fmla="*/ 2147483647 h 1200"/>
              <a:gd name="T74" fmla="*/ 2147483647 w 4928"/>
              <a:gd name="T75" fmla="*/ 2147483647 h 1200"/>
              <a:gd name="T76" fmla="*/ 2147483647 w 4928"/>
              <a:gd name="T77" fmla="*/ 2147483647 h 1200"/>
              <a:gd name="T78" fmla="*/ 2147483647 w 4928"/>
              <a:gd name="T79" fmla="*/ 2147483647 h 1200"/>
              <a:gd name="T80" fmla="*/ 2147483647 w 4928"/>
              <a:gd name="T81" fmla="*/ 2147483647 h 1200"/>
              <a:gd name="T82" fmla="*/ 2147483647 w 4928"/>
              <a:gd name="T83" fmla="*/ 2147483647 h 1200"/>
              <a:gd name="T84" fmla="*/ 2147483647 w 4928"/>
              <a:gd name="T85" fmla="*/ 2147483647 h 1200"/>
              <a:gd name="T86" fmla="*/ 2147483647 w 4928"/>
              <a:gd name="T87" fmla="*/ 2147483647 h 1200"/>
              <a:gd name="T88" fmla="*/ 2147483647 w 4928"/>
              <a:gd name="T89" fmla="*/ 2147483647 h 1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28"/>
              <a:gd name="T136" fmla="*/ 0 h 1200"/>
              <a:gd name="T137" fmla="*/ 4928 w 4928"/>
              <a:gd name="T138" fmla="*/ 1200 h 12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28" h="1200">
                <a:moveTo>
                  <a:pt x="0" y="2"/>
                </a:moveTo>
                <a:cubicBezTo>
                  <a:pt x="27" y="11"/>
                  <a:pt x="64" y="0"/>
                  <a:pt x="82" y="21"/>
                </a:cubicBezTo>
                <a:cubicBezTo>
                  <a:pt x="96" y="37"/>
                  <a:pt x="83" y="65"/>
                  <a:pt x="91" y="85"/>
                </a:cubicBezTo>
                <a:cubicBezTo>
                  <a:pt x="112" y="139"/>
                  <a:pt x="117" y="135"/>
                  <a:pt x="155" y="149"/>
                </a:cubicBezTo>
                <a:cubicBezTo>
                  <a:pt x="177" y="170"/>
                  <a:pt x="202" y="177"/>
                  <a:pt x="228" y="194"/>
                </a:cubicBezTo>
                <a:cubicBezTo>
                  <a:pt x="238" y="221"/>
                  <a:pt x="251" y="252"/>
                  <a:pt x="265" y="277"/>
                </a:cubicBezTo>
                <a:cubicBezTo>
                  <a:pt x="276" y="296"/>
                  <a:pt x="302" y="331"/>
                  <a:pt x="302" y="331"/>
                </a:cubicBezTo>
                <a:cubicBezTo>
                  <a:pt x="305" y="340"/>
                  <a:pt x="304" y="352"/>
                  <a:pt x="311" y="359"/>
                </a:cubicBezTo>
                <a:cubicBezTo>
                  <a:pt x="318" y="366"/>
                  <a:pt x="329" y="364"/>
                  <a:pt x="338" y="368"/>
                </a:cubicBezTo>
                <a:cubicBezTo>
                  <a:pt x="364" y="381"/>
                  <a:pt x="366" y="386"/>
                  <a:pt x="384" y="405"/>
                </a:cubicBezTo>
                <a:cubicBezTo>
                  <a:pt x="401" y="455"/>
                  <a:pt x="436" y="491"/>
                  <a:pt x="475" y="523"/>
                </a:cubicBezTo>
                <a:cubicBezTo>
                  <a:pt x="482" y="529"/>
                  <a:pt x="486" y="539"/>
                  <a:pt x="494" y="542"/>
                </a:cubicBezTo>
                <a:cubicBezTo>
                  <a:pt x="514" y="549"/>
                  <a:pt x="537" y="548"/>
                  <a:pt x="558" y="551"/>
                </a:cubicBezTo>
                <a:cubicBezTo>
                  <a:pt x="665" y="587"/>
                  <a:pt x="571" y="580"/>
                  <a:pt x="777" y="569"/>
                </a:cubicBezTo>
                <a:cubicBezTo>
                  <a:pt x="830" y="552"/>
                  <a:pt x="887" y="526"/>
                  <a:pt x="942" y="514"/>
                </a:cubicBezTo>
                <a:cubicBezTo>
                  <a:pt x="972" y="507"/>
                  <a:pt x="1033" y="496"/>
                  <a:pt x="1033" y="496"/>
                </a:cubicBezTo>
                <a:cubicBezTo>
                  <a:pt x="1106" y="499"/>
                  <a:pt x="1180" y="493"/>
                  <a:pt x="1252" y="505"/>
                </a:cubicBezTo>
                <a:cubicBezTo>
                  <a:pt x="1262" y="507"/>
                  <a:pt x="1256" y="525"/>
                  <a:pt x="1262" y="533"/>
                </a:cubicBezTo>
                <a:cubicBezTo>
                  <a:pt x="1282" y="562"/>
                  <a:pt x="1312" y="577"/>
                  <a:pt x="1344" y="587"/>
                </a:cubicBezTo>
                <a:cubicBezTo>
                  <a:pt x="1371" y="615"/>
                  <a:pt x="1369" y="629"/>
                  <a:pt x="1408" y="642"/>
                </a:cubicBezTo>
                <a:cubicBezTo>
                  <a:pt x="1449" y="671"/>
                  <a:pt x="1498" y="681"/>
                  <a:pt x="1545" y="697"/>
                </a:cubicBezTo>
                <a:cubicBezTo>
                  <a:pt x="1642" y="729"/>
                  <a:pt x="1736" y="752"/>
                  <a:pt x="1838" y="761"/>
                </a:cubicBezTo>
                <a:cubicBezTo>
                  <a:pt x="1986" y="743"/>
                  <a:pt x="2113" y="784"/>
                  <a:pt x="2258" y="798"/>
                </a:cubicBezTo>
                <a:cubicBezTo>
                  <a:pt x="2335" y="787"/>
                  <a:pt x="2391" y="754"/>
                  <a:pt x="2468" y="743"/>
                </a:cubicBezTo>
                <a:cubicBezTo>
                  <a:pt x="2519" y="727"/>
                  <a:pt x="2543" y="679"/>
                  <a:pt x="2596" y="661"/>
                </a:cubicBezTo>
                <a:cubicBezTo>
                  <a:pt x="2703" y="666"/>
                  <a:pt x="2756" y="659"/>
                  <a:pt x="2843" y="688"/>
                </a:cubicBezTo>
                <a:cubicBezTo>
                  <a:pt x="2903" y="745"/>
                  <a:pt x="3001" y="762"/>
                  <a:pt x="3081" y="779"/>
                </a:cubicBezTo>
                <a:cubicBezTo>
                  <a:pt x="3096" y="782"/>
                  <a:pt x="3112" y="785"/>
                  <a:pt x="3127" y="789"/>
                </a:cubicBezTo>
                <a:cubicBezTo>
                  <a:pt x="3146" y="794"/>
                  <a:pt x="3182" y="807"/>
                  <a:pt x="3182" y="807"/>
                </a:cubicBezTo>
                <a:cubicBezTo>
                  <a:pt x="3191" y="813"/>
                  <a:pt x="3201" y="817"/>
                  <a:pt x="3209" y="825"/>
                </a:cubicBezTo>
                <a:cubicBezTo>
                  <a:pt x="3217" y="833"/>
                  <a:pt x="3218" y="847"/>
                  <a:pt x="3227" y="853"/>
                </a:cubicBezTo>
                <a:cubicBezTo>
                  <a:pt x="3243" y="863"/>
                  <a:pt x="3266" y="860"/>
                  <a:pt x="3282" y="871"/>
                </a:cubicBezTo>
                <a:cubicBezTo>
                  <a:pt x="3300" y="883"/>
                  <a:pt x="3319" y="895"/>
                  <a:pt x="3337" y="907"/>
                </a:cubicBezTo>
                <a:cubicBezTo>
                  <a:pt x="3354" y="918"/>
                  <a:pt x="3391" y="979"/>
                  <a:pt x="3392" y="981"/>
                </a:cubicBezTo>
                <a:cubicBezTo>
                  <a:pt x="3405" y="1000"/>
                  <a:pt x="3444" y="1019"/>
                  <a:pt x="3465" y="1026"/>
                </a:cubicBezTo>
                <a:cubicBezTo>
                  <a:pt x="3517" y="1063"/>
                  <a:pt x="3571" y="1062"/>
                  <a:pt x="3630" y="1081"/>
                </a:cubicBezTo>
                <a:cubicBezTo>
                  <a:pt x="3643" y="1102"/>
                  <a:pt x="3654" y="1122"/>
                  <a:pt x="3675" y="1136"/>
                </a:cubicBezTo>
                <a:cubicBezTo>
                  <a:pt x="3687" y="1144"/>
                  <a:pt x="3741" y="1152"/>
                  <a:pt x="3748" y="1154"/>
                </a:cubicBezTo>
                <a:cubicBezTo>
                  <a:pt x="3809" y="1169"/>
                  <a:pt x="3870" y="1185"/>
                  <a:pt x="3931" y="1200"/>
                </a:cubicBezTo>
                <a:cubicBezTo>
                  <a:pt x="3980" y="1197"/>
                  <a:pt x="4052" y="1197"/>
                  <a:pt x="4105" y="1182"/>
                </a:cubicBezTo>
                <a:cubicBezTo>
                  <a:pt x="4169" y="1164"/>
                  <a:pt x="4212" y="1129"/>
                  <a:pt x="4279" y="1118"/>
                </a:cubicBezTo>
                <a:cubicBezTo>
                  <a:pt x="4336" y="1098"/>
                  <a:pt x="4366" y="1089"/>
                  <a:pt x="4425" y="1081"/>
                </a:cubicBezTo>
                <a:cubicBezTo>
                  <a:pt x="4482" y="1062"/>
                  <a:pt x="4433" y="1076"/>
                  <a:pt x="4535" y="1063"/>
                </a:cubicBezTo>
                <a:cubicBezTo>
                  <a:pt x="4605" y="1054"/>
                  <a:pt x="4678" y="1039"/>
                  <a:pt x="4745" y="1017"/>
                </a:cubicBezTo>
                <a:cubicBezTo>
                  <a:pt x="4806" y="1023"/>
                  <a:pt x="4867" y="1035"/>
                  <a:pt x="4928" y="1035"/>
                </a:cubicBezTo>
              </a:path>
            </a:pathLst>
          </a:custGeom>
          <a:noFill/>
          <a:ln w="57150" cap="sq">
            <a:solidFill>
              <a:schemeClr val="accent2"/>
            </a:solidFill>
            <a:round/>
            <a:headEnd type="none" w="sm" len="sm"/>
            <a:tailEnd type="none" w="sm" len="sm"/>
          </a:ln>
        </p:spPr>
        <p:txBody>
          <a:bodyPr wrap="none"/>
          <a:lstStyle/>
          <a:p>
            <a:endParaRPr lang="en-US" dirty="0"/>
          </a:p>
        </p:txBody>
      </p:sp>
      <p:sp>
        <p:nvSpPr>
          <p:cNvPr id="1039" name="Text Box 16"/>
          <p:cNvSpPr txBox="1">
            <a:spLocks noChangeArrowheads="1"/>
          </p:cNvSpPr>
          <p:nvPr/>
        </p:nvSpPr>
        <p:spPr bwMode="auto">
          <a:xfrm>
            <a:off x="914400" y="117475"/>
            <a:ext cx="8410575" cy="830997"/>
          </a:xfrm>
          <a:prstGeom prst="rect">
            <a:avLst/>
          </a:prstGeom>
          <a:noFill/>
          <a:ln w="12700" cap="sq">
            <a:noFill/>
            <a:miter lim="800000"/>
            <a:headEnd type="none" w="sm" len="sm"/>
            <a:tailEnd type="none" w="sm" len="sm"/>
          </a:ln>
        </p:spPr>
        <p:txBody>
          <a:bodyPr>
            <a:spAutoFit/>
          </a:bodyPr>
          <a:lstStyle/>
          <a:p>
            <a:r>
              <a:rPr lang="en-US" sz="2400" dirty="0" smtClean="0">
                <a:latin typeface="Times New Roman" pitchFamily="-65" charset="0"/>
              </a:rPr>
              <a:t>Winters v. U.S.:  Non-Indian </a:t>
            </a:r>
            <a:r>
              <a:rPr lang="en-US" sz="2400" dirty="0">
                <a:latin typeface="Times New Roman" pitchFamily="-65" charset="0"/>
              </a:rPr>
              <a:t>water use for irrigation precedes Indian use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dirty="0" smtClean="0"/>
              <a:t>Post-Winters Developments</a:t>
            </a:r>
          </a:p>
        </p:txBody>
      </p:sp>
      <p:sp>
        <p:nvSpPr>
          <p:cNvPr id="117763" name="Rectangle 3"/>
          <p:cNvSpPr>
            <a:spLocks noGrp="1" noChangeArrowheads="1"/>
          </p:cNvSpPr>
          <p:nvPr>
            <p:ph idx="1"/>
          </p:nvPr>
        </p:nvSpPr>
        <p:spPr/>
        <p:txBody>
          <a:bodyPr>
            <a:normAutofit lnSpcReduction="10000"/>
          </a:bodyPr>
          <a:lstStyle/>
          <a:p>
            <a:pPr eaLnBrk="1" hangingPunct="1"/>
            <a:r>
              <a:rPr lang="en-US" dirty="0" smtClean="0"/>
              <a:t>Open-ended court decrees (lack of certainty)</a:t>
            </a:r>
          </a:p>
          <a:p>
            <a:pPr eaLnBrk="1" hangingPunct="1"/>
            <a:endParaRPr lang="en-US" dirty="0" smtClean="0"/>
          </a:p>
          <a:p>
            <a:pPr eaLnBrk="1" hangingPunct="1"/>
            <a:r>
              <a:rPr lang="en-US" dirty="0" smtClean="0"/>
              <a:t>Allotment water rights and transferability recognized (U.S. v. </a:t>
            </a:r>
            <a:r>
              <a:rPr lang="en-US" dirty="0" smtClean="0"/>
              <a:t>Powers 1939)</a:t>
            </a:r>
            <a:endParaRPr lang="en-US" dirty="0" smtClean="0"/>
          </a:p>
          <a:p>
            <a:pPr eaLnBrk="1" hangingPunct="1"/>
            <a:endParaRPr lang="en-US" dirty="0" smtClean="0"/>
          </a:p>
          <a:p>
            <a:pPr eaLnBrk="1" hangingPunct="1"/>
            <a:r>
              <a:rPr lang="en-US" dirty="0" smtClean="0"/>
              <a:t>Extensive non-Indian </a:t>
            </a:r>
            <a:r>
              <a:rPr lang="en-US" dirty="0" smtClean="0"/>
              <a:t>development through BOR;  Tribal </a:t>
            </a:r>
            <a:r>
              <a:rPr lang="en-US" dirty="0" smtClean="0"/>
              <a:t>rights </a:t>
            </a:r>
            <a:r>
              <a:rPr lang="en-US" dirty="0" smtClean="0"/>
              <a:t>ignored  </a:t>
            </a:r>
          </a:p>
          <a:p>
            <a:pPr eaLnBrk="1" hangingPunct="1"/>
            <a:endParaRPr lang="en-US" dirty="0"/>
          </a:p>
          <a:p>
            <a:pPr eaLnBrk="1" hangingPunct="1"/>
            <a:r>
              <a:rPr lang="en-US" dirty="0" smtClean="0"/>
              <a:t>U.S. has very poor </a:t>
            </a:r>
            <a:r>
              <a:rPr lang="en-US" dirty="0" smtClean="0"/>
              <a:t>record in developing and protecting Indian </a:t>
            </a:r>
            <a:r>
              <a:rPr lang="en-US" dirty="0" smtClean="0"/>
              <a:t>water up until the 1970s  </a:t>
            </a:r>
            <a:endParaRPr lang="en-US" dirty="0" smtClean="0"/>
          </a:p>
          <a:p>
            <a:pPr eaLnBrk="1" hangingPunct="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defRPr/>
            </a:pPr>
            <a:r>
              <a:rPr lang="en-US" dirty="0" smtClean="0"/>
              <a:t>Arizona v. California</a:t>
            </a:r>
            <a:br>
              <a:rPr lang="en-US" dirty="0" smtClean="0"/>
            </a:br>
            <a:r>
              <a:rPr lang="en-US" dirty="0" smtClean="0"/>
              <a:t>(1963)</a:t>
            </a:r>
          </a:p>
        </p:txBody>
      </p:sp>
      <p:sp>
        <p:nvSpPr>
          <p:cNvPr id="34819" name="Rectangle 3"/>
          <p:cNvSpPr>
            <a:spLocks noGrp="1" noChangeArrowheads="1"/>
          </p:cNvSpPr>
          <p:nvPr>
            <p:ph idx="1"/>
          </p:nvPr>
        </p:nvSpPr>
        <p:spPr/>
        <p:txBody>
          <a:bodyPr/>
          <a:lstStyle/>
          <a:p>
            <a:pPr eaLnBrk="1" hangingPunct="1"/>
            <a:r>
              <a:rPr lang="en-US" dirty="0" smtClean="0"/>
              <a:t>Water rights litigation over agricultural reservations along Colorado River</a:t>
            </a:r>
          </a:p>
          <a:p>
            <a:pPr eaLnBrk="1" hangingPunct="1"/>
            <a:endParaRPr lang="en-US" dirty="0" smtClean="0"/>
          </a:p>
          <a:p>
            <a:pPr eaLnBrk="1" hangingPunct="1"/>
            <a:r>
              <a:rPr lang="en-US" dirty="0" smtClean="0"/>
              <a:t>Sufficient water reserved to meet present and future needs of the reservation</a:t>
            </a:r>
          </a:p>
          <a:p>
            <a:pPr eaLnBrk="1" hangingPunct="1"/>
            <a:endParaRPr lang="en-US" dirty="0" smtClean="0"/>
          </a:p>
          <a:p>
            <a:pPr eaLnBrk="1" hangingPunct="1"/>
            <a:r>
              <a:rPr lang="en-US" dirty="0" smtClean="0"/>
              <a:t>Practicably irrigable acreage (PIA) is the measure for land not historically irrigated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6781800" y="57150"/>
            <a:ext cx="457200" cy="1390650"/>
          </a:xfrm>
          <a:custGeom>
            <a:avLst/>
            <a:gdLst>
              <a:gd name="T0" fmla="*/ 0 w 349"/>
              <a:gd name="T1" fmla="*/ 2147483647 h 855"/>
              <a:gd name="T2" fmla="*/ 2147483647 w 349"/>
              <a:gd name="T3" fmla="*/ 2147483647 h 855"/>
              <a:gd name="T4" fmla="*/ 2147483647 w 349"/>
              <a:gd name="T5" fmla="*/ 2147483647 h 855"/>
              <a:gd name="T6" fmla="*/ 2147483647 w 349"/>
              <a:gd name="T7" fmla="*/ 2147483647 h 855"/>
              <a:gd name="T8" fmla="*/ 2147483647 w 349"/>
              <a:gd name="T9" fmla="*/ 2147483647 h 855"/>
              <a:gd name="T10" fmla="*/ 2147483647 w 349"/>
              <a:gd name="T11" fmla="*/ 2147483647 h 855"/>
              <a:gd name="T12" fmla="*/ 2147483647 w 349"/>
              <a:gd name="T13" fmla="*/ 0 h 855"/>
              <a:gd name="T14" fmla="*/ 0 60000 65536"/>
              <a:gd name="T15" fmla="*/ 0 60000 65536"/>
              <a:gd name="T16" fmla="*/ 0 60000 65536"/>
              <a:gd name="T17" fmla="*/ 0 60000 65536"/>
              <a:gd name="T18" fmla="*/ 0 60000 65536"/>
              <a:gd name="T19" fmla="*/ 0 60000 65536"/>
              <a:gd name="T20" fmla="*/ 0 60000 65536"/>
              <a:gd name="T21" fmla="*/ 0 w 349"/>
              <a:gd name="T22" fmla="*/ 0 h 855"/>
              <a:gd name="T23" fmla="*/ 349 w 349"/>
              <a:gd name="T24" fmla="*/ 855 h 8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855">
                <a:moveTo>
                  <a:pt x="0" y="108"/>
                </a:moveTo>
                <a:cubicBezTo>
                  <a:pt x="8" y="416"/>
                  <a:pt x="22" y="573"/>
                  <a:pt x="36" y="852"/>
                </a:cubicBezTo>
                <a:cubicBezTo>
                  <a:pt x="136" y="848"/>
                  <a:pt x="237" y="855"/>
                  <a:pt x="336" y="840"/>
                </a:cubicBezTo>
                <a:cubicBezTo>
                  <a:pt x="349" y="838"/>
                  <a:pt x="348" y="817"/>
                  <a:pt x="348" y="804"/>
                </a:cubicBezTo>
                <a:cubicBezTo>
                  <a:pt x="348" y="760"/>
                  <a:pt x="339" y="716"/>
                  <a:pt x="336" y="672"/>
                </a:cubicBezTo>
                <a:cubicBezTo>
                  <a:pt x="331" y="592"/>
                  <a:pt x="325" y="512"/>
                  <a:pt x="324" y="432"/>
                </a:cubicBezTo>
                <a:cubicBezTo>
                  <a:pt x="321" y="288"/>
                  <a:pt x="324" y="144"/>
                  <a:pt x="324" y="0"/>
                </a:cubicBezTo>
              </a:path>
            </a:pathLst>
          </a:custGeom>
          <a:solidFill>
            <a:srgbClr val="CCFFCC"/>
          </a:solidFill>
          <a:ln w="9525">
            <a:solidFill>
              <a:schemeClr val="tx1"/>
            </a:solidFill>
            <a:round/>
            <a:headEnd/>
            <a:tailEnd/>
          </a:ln>
        </p:spPr>
        <p:txBody>
          <a:bodyPr/>
          <a:lstStyle/>
          <a:p>
            <a:endParaRPr lang="en-US" dirty="0"/>
          </a:p>
        </p:txBody>
      </p:sp>
      <p:sp>
        <p:nvSpPr>
          <p:cNvPr id="13315" name="Freeform 3" descr="25%"/>
          <p:cNvSpPr>
            <a:spLocks/>
          </p:cNvSpPr>
          <p:nvPr/>
        </p:nvSpPr>
        <p:spPr bwMode="auto">
          <a:xfrm>
            <a:off x="6764338" y="6059488"/>
            <a:ext cx="493712" cy="311150"/>
          </a:xfrm>
          <a:custGeom>
            <a:avLst/>
            <a:gdLst>
              <a:gd name="T0" fmla="*/ 2147483647 w 312"/>
              <a:gd name="T1" fmla="*/ 0 h 198"/>
              <a:gd name="T2" fmla="*/ 0 w 312"/>
              <a:gd name="T3" fmla="*/ 0 h 198"/>
              <a:gd name="T4" fmla="*/ 0 w 312"/>
              <a:gd name="T5" fmla="*/ 2147483647 h 198"/>
              <a:gd name="T6" fmla="*/ 2147483647 w 312"/>
              <a:gd name="T7" fmla="*/ 2147483647 h 198"/>
              <a:gd name="T8" fmla="*/ 2147483647 w 312"/>
              <a:gd name="T9" fmla="*/ 2147483647 h 198"/>
              <a:gd name="T10" fmla="*/ 2147483647 w 312"/>
              <a:gd name="T11" fmla="*/ 2147483647 h 198"/>
              <a:gd name="T12" fmla="*/ 2147483647 w 312"/>
              <a:gd name="T13" fmla="*/ 2147483647 h 198"/>
              <a:gd name="T14" fmla="*/ 2147483647 w 312"/>
              <a:gd name="T15" fmla="*/ 2147483647 h 198"/>
              <a:gd name="T16" fmla="*/ 2147483647 w 312"/>
              <a:gd name="T17" fmla="*/ 2147483647 h 198"/>
              <a:gd name="T18" fmla="*/ 2147483647 w 312"/>
              <a:gd name="T19" fmla="*/ 2147483647 h 198"/>
              <a:gd name="T20" fmla="*/ 2147483647 w 312"/>
              <a:gd name="T21" fmla="*/ 0 h 1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198"/>
              <a:gd name="T35" fmla="*/ 312 w 312"/>
              <a:gd name="T36" fmla="*/ 198 h 1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198">
                <a:moveTo>
                  <a:pt x="312" y="0"/>
                </a:moveTo>
                <a:cubicBezTo>
                  <a:pt x="208" y="0"/>
                  <a:pt x="104" y="0"/>
                  <a:pt x="0" y="0"/>
                </a:cubicBezTo>
                <a:cubicBezTo>
                  <a:pt x="0" y="64"/>
                  <a:pt x="0" y="128"/>
                  <a:pt x="0" y="192"/>
                </a:cubicBezTo>
                <a:lnTo>
                  <a:pt x="108" y="72"/>
                </a:lnTo>
                <a:cubicBezTo>
                  <a:pt x="76" y="168"/>
                  <a:pt x="124" y="56"/>
                  <a:pt x="60" y="120"/>
                </a:cubicBezTo>
                <a:cubicBezTo>
                  <a:pt x="51" y="129"/>
                  <a:pt x="54" y="145"/>
                  <a:pt x="48" y="156"/>
                </a:cubicBezTo>
                <a:cubicBezTo>
                  <a:pt x="42" y="169"/>
                  <a:pt x="10" y="189"/>
                  <a:pt x="24" y="192"/>
                </a:cubicBezTo>
                <a:cubicBezTo>
                  <a:pt x="49" y="198"/>
                  <a:pt x="72" y="176"/>
                  <a:pt x="96" y="168"/>
                </a:cubicBezTo>
                <a:cubicBezTo>
                  <a:pt x="227" y="124"/>
                  <a:pt x="28" y="194"/>
                  <a:pt x="168" y="132"/>
                </a:cubicBezTo>
                <a:cubicBezTo>
                  <a:pt x="297" y="75"/>
                  <a:pt x="195" y="138"/>
                  <a:pt x="276" y="84"/>
                </a:cubicBezTo>
                <a:cubicBezTo>
                  <a:pt x="309" y="34"/>
                  <a:pt x="297" y="62"/>
                  <a:pt x="312" y="0"/>
                </a:cubicBezTo>
                <a:close/>
              </a:path>
            </a:pathLst>
          </a:custGeom>
          <a:pattFill prst="pct25">
            <a:fgClr>
              <a:srgbClr val="FF0000"/>
            </a:fgClr>
            <a:bgClr>
              <a:srgbClr val="FFFFFF"/>
            </a:bgClr>
          </a:pattFill>
          <a:ln w="9525">
            <a:solidFill>
              <a:schemeClr val="tx1"/>
            </a:solidFill>
            <a:round/>
            <a:headEnd/>
            <a:tailEnd/>
          </a:ln>
        </p:spPr>
        <p:txBody>
          <a:bodyPr/>
          <a:lstStyle/>
          <a:p>
            <a:endParaRPr lang="en-US" dirty="0"/>
          </a:p>
        </p:txBody>
      </p:sp>
      <p:sp>
        <p:nvSpPr>
          <p:cNvPr id="13316" name="Freeform 4" descr="25%"/>
          <p:cNvSpPr>
            <a:spLocks/>
          </p:cNvSpPr>
          <p:nvPr/>
        </p:nvSpPr>
        <p:spPr bwMode="auto">
          <a:xfrm>
            <a:off x="6858000" y="3505200"/>
            <a:ext cx="914400" cy="1295400"/>
          </a:xfrm>
          <a:custGeom>
            <a:avLst/>
            <a:gdLst>
              <a:gd name="T0" fmla="*/ 2147483647 w 508"/>
              <a:gd name="T1" fmla="*/ 0 h 755"/>
              <a:gd name="T2" fmla="*/ 2147483647 w 508"/>
              <a:gd name="T3" fmla="*/ 2147483647 h 755"/>
              <a:gd name="T4" fmla="*/ 2147483647 w 508"/>
              <a:gd name="T5" fmla="*/ 2147483647 h 755"/>
              <a:gd name="T6" fmla="*/ 2147483647 w 508"/>
              <a:gd name="T7" fmla="*/ 2147483647 h 755"/>
              <a:gd name="T8" fmla="*/ 2147483647 w 508"/>
              <a:gd name="T9" fmla="*/ 2147483647 h 755"/>
              <a:gd name="T10" fmla="*/ 2147483647 w 508"/>
              <a:gd name="T11" fmla="*/ 2147483647 h 755"/>
              <a:gd name="T12" fmla="*/ 2147483647 w 508"/>
              <a:gd name="T13" fmla="*/ 2147483647 h 755"/>
              <a:gd name="T14" fmla="*/ 2147483647 w 508"/>
              <a:gd name="T15" fmla="*/ 2147483647 h 755"/>
              <a:gd name="T16" fmla="*/ 2147483647 w 508"/>
              <a:gd name="T17" fmla="*/ 2147483647 h 755"/>
              <a:gd name="T18" fmla="*/ 2147483647 w 508"/>
              <a:gd name="T19" fmla="*/ 2147483647 h 755"/>
              <a:gd name="T20" fmla="*/ 2147483647 w 508"/>
              <a:gd name="T21" fmla="*/ 2147483647 h 755"/>
              <a:gd name="T22" fmla="*/ 2147483647 w 508"/>
              <a:gd name="T23" fmla="*/ 2147483647 h 755"/>
              <a:gd name="T24" fmla="*/ 2147483647 w 508"/>
              <a:gd name="T25" fmla="*/ 2147483647 h 755"/>
              <a:gd name="T26" fmla="*/ 2147483647 w 508"/>
              <a:gd name="T27" fmla="*/ 2147483647 h 755"/>
              <a:gd name="T28" fmla="*/ 2147483647 w 508"/>
              <a:gd name="T29" fmla="*/ 2147483647 h 755"/>
              <a:gd name="T30" fmla="*/ 2147483647 w 508"/>
              <a:gd name="T31" fmla="*/ 2147483647 h 755"/>
              <a:gd name="T32" fmla="*/ 2147483647 w 508"/>
              <a:gd name="T33" fmla="*/ 2147483647 h 755"/>
              <a:gd name="T34" fmla="*/ 2147483647 w 508"/>
              <a:gd name="T35" fmla="*/ 2147483647 h 755"/>
              <a:gd name="T36" fmla="*/ 2147483647 w 508"/>
              <a:gd name="T37" fmla="*/ 2147483647 h 755"/>
              <a:gd name="T38" fmla="*/ 2147483647 w 508"/>
              <a:gd name="T39" fmla="*/ 2147483647 h 755"/>
              <a:gd name="T40" fmla="*/ 2147483647 w 508"/>
              <a:gd name="T41" fmla="*/ 0 h 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8"/>
              <a:gd name="T64" fmla="*/ 0 h 755"/>
              <a:gd name="T65" fmla="*/ 508 w 508"/>
              <a:gd name="T66" fmla="*/ 755 h 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8" h="755">
                <a:moveTo>
                  <a:pt x="376" y="0"/>
                </a:moveTo>
                <a:cubicBezTo>
                  <a:pt x="407" y="93"/>
                  <a:pt x="418" y="135"/>
                  <a:pt x="472" y="216"/>
                </a:cubicBezTo>
                <a:cubicBezTo>
                  <a:pt x="486" y="237"/>
                  <a:pt x="488" y="264"/>
                  <a:pt x="496" y="288"/>
                </a:cubicBezTo>
                <a:cubicBezTo>
                  <a:pt x="500" y="300"/>
                  <a:pt x="508" y="324"/>
                  <a:pt x="508" y="324"/>
                </a:cubicBezTo>
                <a:cubicBezTo>
                  <a:pt x="483" y="399"/>
                  <a:pt x="434" y="445"/>
                  <a:pt x="388" y="504"/>
                </a:cubicBezTo>
                <a:cubicBezTo>
                  <a:pt x="345" y="559"/>
                  <a:pt x="335" y="599"/>
                  <a:pt x="280" y="636"/>
                </a:cubicBezTo>
                <a:cubicBezTo>
                  <a:pt x="201" y="755"/>
                  <a:pt x="226" y="730"/>
                  <a:pt x="52" y="744"/>
                </a:cubicBezTo>
                <a:cubicBezTo>
                  <a:pt x="40" y="740"/>
                  <a:pt x="22" y="743"/>
                  <a:pt x="16" y="732"/>
                </a:cubicBezTo>
                <a:cubicBezTo>
                  <a:pt x="0" y="699"/>
                  <a:pt x="82" y="672"/>
                  <a:pt x="100" y="660"/>
                </a:cubicBezTo>
                <a:cubicBezTo>
                  <a:pt x="108" y="648"/>
                  <a:pt x="114" y="634"/>
                  <a:pt x="124" y="624"/>
                </a:cubicBezTo>
                <a:cubicBezTo>
                  <a:pt x="134" y="614"/>
                  <a:pt x="151" y="611"/>
                  <a:pt x="160" y="600"/>
                </a:cubicBezTo>
                <a:cubicBezTo>
                  <a:pt x="168" y="590"/>
                  <a:pt x="164" y="574"/>
                  <a:pt x="172" y="564"/>
                </a:cubicBezTo>
                <a:cubicBezTo>
                  <a:pt x="216" y="507"/>
                  <a:pt x="232" y="500"/>
                  <a:pt x="280" y="468"/>
                </a:cubicBezTo>
                <a:cubicBezTo>
                  <a:pt x="317" y="412"/>
                  <a:pt x="316" y="376"/>
                  <a:pt x="376" y="336"/>
                </a:cubicBezTo>
                <a:cubicBezTo>
                  <a:pt x="359" y="387"/>
                  <a:pt x="331" y="393"/>
                  <a:pt x="292" y="432"/>
                </a:cubicBezTo>
                <a:cubicBezTo>
                  <a:pt x="276" y="428"/>
                  <a:pt x="255" y="433"/>
                  <a:pt x="244" y="420"/>
                </a:cubicBezTo>
                <a:cubicBezTo>
                  <a:pt x="228" y="401"/>
                  <a:pt x="228" y="372"/>
                  <a:pt x="220" y="348"/>
                </a:cubicBezTo>
                <a:cubicBezTo>
                  <a:pt x="207" y="309"/>
                  <a:pt x="185" y="279"/>
                  <a:pt x="172" y="240"/>
                </a:cubicBezTo>
                <a:cubicBezTo>
                  <a:pt x="194" y="218"/>
                  <a:pt x="222" y="202"/>
                  <a:pt x="244" y="180"/>
                </a:cubicBezTo>
                <a:cubicBezTo>
                  <a:pt x="275" y="149"/>
                  <a:pt x="297" y="103"/>
                  <a:pt x="328" y="72"/>
                </a:cubicBezTo>
                <a:cubicBezTo>
                  <a:pt x="383" y="17"/>
                  <a:pt x="354" y="87"/>
                  <a:pt x="376" y="0"/>
                </a:cubicBezTo>
                <a:close/>
              </a:path>
            </a:pathLst>
          </a:custGeom>
          <a:pattFill prst="pct25">
            <a:fgClr>
              <a:srgbClr val="FF0000"/>
            </a:fgClr>
            <a:bgClr>
              <a:srgbClr val="FFFFFF"/>
            </a:bgClr>
          </a:pattFill>
          <a:ln w="9525">
            <a:solidFill>
              <a:schemeClr val="tx1"/>
            </a:solidFill>
            <a:round/>
            <a:headEnd/>
            <a:tailEnd/>
          </a:ln>
        </p:spPr>
        <p:txBody>
          <a:bodyPr/>
          <a:lstStyle/>
          <a:p>
            <a:endParaRPr lang="en-US" dirty="0"/>
          </a:p>
        </p:txBody>
      </p:sp>
      <p:sp>
        <p:nvSpPr>
          <p:cNvPr id="13317" name="Freeform 5" descr="25%"/>
          <p:cNvSpPr>
            <a:spLocks/>
          </p:cNvSpPr>
          <p:nvPr/>
        </p:nvSpPr>
        <p:spPr bwMode="auto">
          <a:xfrm>
            <a:off x="6926263" y="2705100"/>
            <a:ext cx="617537" cy="620713"/>
          </a:xfrm>
          <a:custGeom>
            <a:avLst/>
            <a:gdLst>
              <a:gd name="T0" fmla="*/ 2147483647 w 389"/>
              <a:gd name="T1" fmla="*/ 0 h 391"/>
              <a:gd name="T2" fmla="*/ 2147483647 w 389"/>
              <a:gd name="T3" fmla="*/ 2147483647 h 391"/>
              <a:gd name="T4" fmla="*/ 2147483647 w 389"/>
              <a:gd name="T5" fmla="*/ 2147483647 h 391"/>
              <a:gd name="T6" fmla="*/ 2147483647 w 389"/>
              <a:gd name="T7" fmla="*/ 2147483647 h 391"/>
              <a:gd name="T8" fmla="*/ 2147483647 w 389"/>
              <a:gd name="T9" fmla="*/ 2147483647 h 391"/>
              <a:gd name="T10" fmla="*/ 0 60000 65536"/>
              <a:gd name="T11" fmla="*/ 0 60000 65536"/>
              <a:gd name="T12" fmla="*/ 0 60000 65536"/>
              <a:gd name="T13" fmla="*/ 0 60000 65536"/>
              <a:gd name="T14" fmla="*/ 0 60000 65536"/>
              <a:gd name="T15" fmla="*/ 0 w 389"/>
              <a:gd name="T16" fmla="*/ 0 h 391"/>
              <a:gd name="T17" fmla="*/ 389 w 389"/>
              <a:gd name="T18" fmla="*/ 391 h 391"/>
            </a:gdLst>
            <a:ahLst/>
            <a:cxnLst>
              <a:cxn ang="T10">
                <a:pos x="T0" y="T1"/>
              </a:cxn>
              <a:cxn ang="T11">
                <a:pos x="T2" y="T3"/>
              </a:cxn>
              <a:cxn ang="T12">
                <a:pos x="T4" y="T5"/>
              </a:cxn>
              <a:cxn ang="T13">
                <a:pos x="T6" y="T7"/>
              </a:cxn>
              <a:cxn ang="T14">
                <a:pos x="T8" y="T9"/>
              </a:cxn>
            </a:cxnLst>
            <a:rect l="T15" t="T16" r="T17" b="T18"/>
            <a:pathLst>
              <a:path w="389" h="391">
                <a:moveTo>
                  <a:pt x="173" y="0"/>
                </a:moveTo>
                <a:cubicBezTo>
                  <a:pt x="141" y="4"/>
                  <a:pt x="109" y="6"/>
                  <a:pt x="77" y="12"/>
                </a:cubicBezTo>
                <a:cubicBezTo>
                  <a:pt x="65" y="14"/>
                  <a:pt x="42" y="11"/>
                  <a:pt x="41" y="24"/>
                </a:cubicBezTo>
                <a:cubicBezTo>
                  <a:pt x="18" y="223"/>
                  <a:pt x="0" y="203"/>
                  <a:pt x="101" y="228"/>
                </a:cubicBezTo>
                <a:cubicBezTo>
                  <a:pt x="128" y="391"/>
                  <a:pt x="89" y="300"/>
                  <a:pt x="389" y="300"/>
                </a:cubicBezTo>
              </a:path>
            </a:pathLst>
          </a:custGeom>
          <a:pattFill prst="pct25">
            <a:fgClr>
              <a:srgbClr val="FF0000"/>
            </a:fgClr>
            <a:bgClr>
              <a:srgbClr val="FFFFFF"/>
            </a:bgClr>
          </a:pattFill>
          <a:ln w="9525">
            <a:solidFill>
              <a:schemeClr val="tx1"/>
            </a:solidFill>
            <a:round/>
            <a:headEnd/>
            <a:tailEnd/>
          </a:ln>
        </p:spPr>
        <p:txBody>
          <a:bodyPr/>
          <a:lstStyle/>
          <a:p>
            <a:endParaRPr lang="en-US" dirty="0"/>
          </a:p>
        </p:txBody>
      </p:sp>
      <p:sp>
        <p:nvSpPr>
          <p:cNvPr id="13318" name="Freeform 6" descr="25%"/>
          <p:cNvSpPr>
            <a:spLocks/>
          </p:cNvSpPr>
          <p:nvPr/>
        </p:nvSpPr>
        <p:spPr bwMode="auto">
          <a:xfrm>
            <a:off x="7010400" y="1981200"/>
            <a:ext cx="293688" cy="557213"/>
          </a:xfrm>
          <a:custGeom>
            <a:avLst/>
            <a:gdLst>
              <a:gd name="T0" fmla="*/ 2147483647 w 185"/>
              <a:gd name="T1" fmla="*/ 2147483647 h 351"/>
              <a:gd name="T2" fmla="*/ 2147483647 w 185"/>
              <a:gd name="T3" fmla="*/ 2147483647 h 351"/>
              <a:gd name="T4" fmla="*/ 2147483647 w 185"/>
              <a:gd name="T5" fmla="*/ 2147483647 h 351"/>
              <a:gd name="T6" fmla="*/ 2147483647 w 185"/>
              <a:gd name="T7" fmla="*/ 2147483647 h 351"/>
              <a:gd name="T8" fmla="*/ 2147483647 w 185"/>
              <a:gd name="T9" fmla="*/ 2147483647 h 351"/>
              <a:gd name="T10" fmla="*/ 2147483647 w 185"/>
              <a:gd name="T11" fmla="*/ 2147483647 h 351"/>
              <a:gd name="T12" fmla="*/ 2147483647 w 185"/>
              <a:gd name="T13" fmla="*/ 2147483647 h 351"/>
              <a:gd name="T14" fmla="*/ 2147483647 w 185"/>
              <a:gd name="T15" fmla="*/ 2147483647 h 351"/>
              <a:gd name="T16" fmla="*/ 2147483647 w 185"/>
              <a:gd name="T17" fmla="*/ 2147483647 h 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351"/>
              <a:gd name="T29" fmla="*/ 185 w 185"/>
              <a:gd name="T30" fmla="*/ 351 h 3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351">
                <a:moveTo>
                  <a:pt x="89" y="3"/>
                </a:moveTo>
                <a:cubicBezTo>
                  <a:pt x="69" y="7"/>
                  <a:pt x="42" y="0"/>
                  <a:pt x="29" y="15"/>
                </a:cubicBezTo>
                <a:cubicBezTo>
                  <a:pt x="5" y="43"/>
                  <a:pt x="17" y="88"/>
                  <a:pt x="5" y="123"/>
                </a:cubicBezTo>
                <a:cubicBezTo>
                  <a:pt x="9" y="147"/>
                  <a:pt x="0" y="178"/>
                  <a:pt x="17" y="195"/>
                </a:cubicBezTo>
                <a:cubicBezTo>
                  <a:pt x="34" y="212"/>
                  <a:pt x="76" y="186"/>
                  <a:pt x="89" y="207"/>
                </a:cubicBezTo>
                <a:cubicBezTo>
                  <a:pt x="111" y="241"/>
                  <a:pt x="87" y="289"/>
                  <a:pt x="101" y="327"/>
                </a:cubicBezTo>
                <a:cubicBezTo>
                  <a:pt x="103" y="331"/>
                  <a:pt x="165" y="346"/>
                  <a:pt x="185" y="351"/>
                </a:cubicBezTo>
                <a:cubicBezTo>
                  <a:pt x="173" y="270"/>
                  <a:pt x="160" y="227"/>
                  <a:pt x="173" y="147"/>
                </a:cubicBezTo>
                <a:cubicBezTo>
                  <a:pt x="158" y="59"/>
                  <a:pt x="169" y="43"/>
                  <a:pt x="89" y="3"/>
                </a:cubicBezTo>
                <a:close/>
              </a:path>
            </a:pathLst>
          </a:custGeom>
          <a:pattFill prst="pct25">
            <a:fgClr>
              <a:srgbClr val="FF0000"/>
            </a:fgClr>
            <a:bgClr>
              <a:srgbClr val="FFFFFF"/>
            </a:bgClr>
          </a:pattFill>
          <a:ln w="9525">
            <a:solidFill>
              <a:schemeClr val="tx1"/>
            </a:solidFill>
            <a:round/>
            <a:headEnd/>
            <a:tailEnd/>
          </a:ln>
        </p:spPr>
        <p:txBody>
          <a:bodyPr/>
          <a:lstStyle/>
          <a:p>
            <a:endParaRPr lang="en-US" dirty="0"/>
          </a:p>
        </p:txBody>
      </p:sp>
      <p:sp>
        <p:nvSpPr>
          <p:cNvPr id="13319" name="Freeform 7"/>
          <p:cNvSpPr>
            <a:spLocks/>
          </p:cNvSpPr>
          <p:nvPr/>
        </p:nvSpPr>
        <p:spPr bwMode="auto">
          <a:xfrm>
            <a:off x="6858000" y="5181600"/>
            <a:ext cx="457200" cy="609600"/>
          </a:xfrm>
          <a:custGeom>
            <a:avLst/>
            <a:gdLst>
              <a:gd name="T0" fmla="*/ 2147483647 w 496"/>
              <a:gd name="T1" fmla="*/ 2147483647 h 496"/>
              <a:gd name="T2" fmla="*/ 2147483647 w 496"/>
              <a:gd name="T3" fmla="*/ 2147483647 h 496"/>
              <a:gd name="T4" fmla="*/ 2147483647 w 496"/>
              <a:gd name="T5" fmla="*/ 2147483647 h 496"/>
              <a:gd name="T6" fmla="*/ 2147483647 w 496"/>
              <a:gd name="T7" fmla="*/ 2147483647 h 496"/>
              <a:gd name="T8" fmla="*/ 2147483647 w 496"/>
              <a:gd name="T9" fmla="*/ 2147483647 h 496"/>
              <a:gd name="T10" fmla="*/ 2147483647 w 496"/>
              <a:gd name="T11" fmla="*/ 2147483647 h 496"/>
              <a:gd name="T12" fmla="*/ 2147483647 w 496"/>
              <a:gd name="T13" fmla="*/ 2147483647 h 496"/>
              <a:gd name="T14" fmla="*/ 2147483647 w 496"/>
              <a:gd name="T15" fmla="*/ 2147483647 h 496"/>
              <a:gd name="T16" fmla="*/ 2147483647 w 496"/>
              <a:gd name="T17" fmla="*/ 2147483647 h 496"/>
              <a:gd name="T18" fmla="*/ 2147483647 w 496"/>
              <a:gd name="T19" fmla="*/ 2147483647 h 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
              <a:gd name="T31" fmla="*/ 0 h 496"/>
              <a:gd name="T32" fmla="*/ 496 w 496"/>
              <a:gd name="T33" fmla="*/ 496 h 4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 h="496">
                <a:moveTo>
                  <a:pt x="40" y="32"/>
                </a:moveTo>
                <a:cubicBezTo>
                  <a:pt x="16" y="64"/>
                  <a:pt x="0" y="168"/>
                  <a:pt x="40" y="224"/>
                </a:cubicBezTo>
                <a:cubicBezTo>
                  <a:pt x="80" y="280"/>
                  <a:pt x="240" y="328"/>
                  <a:pt x="280" y="368"/>
                </a:cubicBezTo>
                <a:cubicBezTo>
                  <a:pt x="320" y="408"/>
                  <a:pt x="248" y="448"/>
                  <a:pt x="280" y="464"/>
                </a:cubicBezTo>
                <a:cubicBezTo>
                  <a:pt x="312" y="480"/>
                  <a:pt x="448" y="496"/>
                  <a:pt x="472" y="464"/>
                </a:cubicBezTo>
                <a:cubicBezTo>
                  <a:pt x="496" y="432"/>
                  <a:pt x="448" y="312"/>
                  <a:pt x="424" y="272"/>
                </a:cubicBezTo>
                <a:cubicBezTo>
                  <a:pt x="400" y="232"/>
                  <a:pt x="368" y="248"/>
                  <a:pt x="328" y="224"/>
                </a:cubicBezTo>
                <a:cubicBezTo>
                  <a:pt x="288" y="200"/>
                  <a:pt x="208" y="160"/>
                  <a:pt x="184" y="128"/>
                </a:cubicBezTo>
                <a:cubicBezTo>
                  <a:pt x="160" y="96"/>
                  <a:pt x="208" y="48"/>
                  <a:pt x="184" y="32"/>
                </a:cubicBezTo>
                <a:cubicBezTo>
                  <a:pt x="160" y="16"/>
                  <a:pt x="64" y="0"/>
                  <a:pt x="40" y="32"/>
                </a:cubicBezTo>
                <a:close/>
              </a:path>
            </a:pathLst>
          </a:custGeom>
          <a:solidFill>
            <a:srgbClr val="CCFFCC">
              <a:alpha val="50195"/>
            </a:srgbClr>
          </a:solidFill>
          <a:ln w="9525">
            <a:solidFill>
              <a:schemeClr val="tx1"/>
            </a:solidFill>
            <a:round/>
            <a:headEnd/>
            <a:tailEnd/>
          </a:ln>
        </p:spPr>
        <p:txBody>
          <a:bodyPr/>
          <a:lstStyle/>
          <a:p>
            <a:endParaRPr lang="en-US" dirty="0"/>
          </a:p>
        </p:txBody>
      </p:sp>
      <p:sp>
        <p:nvSpPr>
          <p:cNvPr id="13320" name="Freeform 8"/>
          <p:cNvSpPr>
            <a:spLocks/>
          </p:cNvSpPr>
          <p:nvPr/>
        </p:nvSpPr>
        <p:spPr bwMode="auto">
          <a:xfrm>
            <a:off x="6477000" y="0"/>
            <a:ext cx="1219200" cy="6858000"/>
          </a:xfrm>
          <a:custGeom>
            <a:avLst/>
            <a:gdLst>
              <a:gd name="T0" fmla="*/ 2147483647 w 756"/>
              <a:gd name="T1" fmla="*/ 0 h 4272"/>
              <a:gd name="T2" fmla="*/ 2147483647 w 756"/>
              <a:gd name="T3" fmla="*/ 2147483647 h 4272"/>
              <a:gd name="T4" fmla="*/ 2147483647 w 756"/>
              <a:gd name="T5" fmla="*/ 2147483647 h 4272"/>
              <a:gd name="T6" fmla="*/ 2147483647 w 756"/>
              <a:gd name="T7" fmla="*/ 2147483647 h 4272"/>
              <a:gd name="T8" fmla="*/ 2147483647 w 756"/>
              <a:gd name="T9" fmla="*/ 2147483647 h 4272"/>
              <a:gd name="T10" fmla="*/ 2147483647 w 756"/>
              <a:gd name="T11" fmla="*/ 2147483647 h 4272"/>
              <a:gd name="T12" fmla="*/ 2147483647 w 756"/>
              <a:gd name="T13" fmla="*/ 2147483647 h 4272"/>
              <a:gd name="T14" fmla="*/ 2147483647 w 756"/>
              <a:gd name="T15" fmla="*/ 2147483647 h 4272"/>
              <a:gd name="T16" fmla="*/ 2147483647 w 756"/>
              <a:gd name="T17" fmla="*/ 2147483647 h 4272"/>
              <a:gd name="T18" fmla="*/ 2147483647 w 756"/>
              <a:gd name="T19" fmla="*/ 2147483647 h 4272"/>
              <a:gd name="T20" fmla="*/ 2147483647 w 756"/>
              <a:gd name="T21" fmla="*/ 2147483647 h 4272"/>
              <a:gd name="T22" fmla="*/ 2147483647 w 756"/>
              <a:gd name="T23" fmla="*/ 2147483647 h 4272"/>
              <a:gd name="T24" fmla="*/ 2147483647 w 756"/>
              <a:gd name="T25" fmla="*/ 2147483647 h 4272"/>
              <a:gd name="T26" fmla="*/ 2147483647 w 756"/>
              <a:gd name="T27" fmla="*/ 2147483647 h 4272"/>
              <a:gd name="T28" fmla="*/ 2147483647 w 756"/>
              <a:gd name="T29" fmla="*/ 2147483647 h 4272"/>
              <a:gd name="T30" fmla="*/ 2147483647 w 756"/>
              <a:gd name="T31" fmla="*/ 2147483647 h 4272"/>
              <a:gd name="T32" fmla="*/ 2147483647 w 756"/>
              <a:gd name="T33" fmla="*/ 2147483647 h 4272"/>
              <a:gd name="T34" fmla="*/ 2147483647 w 756"/>
              <a:gd name="T35" fmla="*/ 2147483647 h 4272"/>
              <a:gd name="T36" fmla="*/ 2147483647 w 756"/>
              <a:gd name="T37" fmla="*/ 2147483647 h 4272"/>
              <a:gd name="T38" fmla="*/ 2147483647 w 756"/>
              <a:gd name="T39" fmla="*/ 2147483647 h 4272"/>
              <a:gd name="T40" fmla="*/ 2147483647 w 756"/>
              <a:gd name="T41" fmla="*/ 2147483647 h 4272"/>
              <a:gd name="T42" fmla="*/ 2147483647 w 756"/>
              <a:gd name="T43" fmla="*/ 2147483647 h 4272"/>
              <a:gd name="T44" fmla="*/ 2147483647 w 756"/>
              <a:gd name="T45" fmla="*/ 2147483647 h 4272"/>
              <a:gd name="T46" fmla="*/ 2147483647 w 756"/>
              <a:gd name="T47" fmla="*/ 2147483647 h 4272"/>
              <a:gd name="T48" fmla="*/ 2147483647 w 756"/>
              <a:gd name="T49" fmla="*/ 2147483647 h 4272"/>
              <a:gd name="T50" fmla="*/ 2147483647 w 756"/>
              <a:gd name="T51" fmla="*/ 2147483647 h 4272"/>
              <a:gd name="T52" fmla="*/ 2147483647 w 756"/>
              <a:gd name="T53" fmla="*/ 2147483647 h 4272"/>
              <a:gd name="T54" fmla="*/ 2147483647 w 756"/>
              <a:gd name="T55" fmla="*/ 2147483647 h 4272"/>
              <a:gd name="T56" fmla="*/ 2147483647 w 756"/>
              <a:gd name="T57" fmla="*/ 2147483647 h 4272"/>
              <a:gd name="T58" fmla="*/ 2147483647 w 756"/>
              <a:gd name="T59" fmla="*/ 2147483647 h 4272"/>
              <a:gd name="T60" fmla="*/ 2147483647 w 756"/>
              <a:gd name="T61" fmla="*/ 2147483647 h 4272"/>
              <a:gd name="T62" fmla="*/ 2147483647 w 756"/>
              <a:gd name="T63" fmla="*/ 2147483647 h 4272"/>
              <a:gd name="T64" fmla="*/ 2147483647 w 756"/>
              <a:gd name="T65" fmla="*/ 2147483647 h 4272"/>
              <a:gd name="T66" fmla="*/ 2147483647 w 756"/>
              <a:gd name="T67" fmla="*/ 2147483647 h 4272"/>
              <a:gd name="T68" fmla="*/ 2147483647 w 756"/>
              <a:gd name="T69" fmla="*/ 2147483647 h 4272"/>
              <a:gd name="T70" fmla="*/ 0 w 756"/>
              <a:gd name="T71" fmla="*/ 2147483647 h 42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6"/>
              <a:gd name="T109" fmla="*/ 0 h 4272"/>
              <a:gd name="T110" fmla="*/ 756 w 756"/>
              <a:gd name="T111" fmla="*/ 4272 h 42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6" h="4272">
                <a:moveTo>
                  <a:pt x="324" y="0"/>
                </a:moveTo>
                <a:cubicBezTo>
                  <a:pt x="290" y="103"/>
                  <a:pt x="303" y="47"/>
                  <a:pt x="288" y="168"/>
                </a:cubicBezTo>
                <a:cubicBezTo>
                  <a:pt x="279" y="361"/>
                  <a:pt x="199" y="756"/>
                  <a:pt x="396" y="888"/>
                </a:cubicBezTo>
                <a:cubicBezTo>
                  <a:pt x="413" y="939"/>
                  <a:pt x="438" y="979"/>
                  <a:pt x="456" y="1032"/>
                </a:cubicBezTo>
                <a:cubicBezTo>
                  <a:pt x="460" y="1044"/>
                  <a:pt x="464" y="1056"/>
                  <a:pt x="468" y="1068"/>
                </a:cubicBezTo>
                <a:cubicBezTo>
                  <a:pt x="472" y="1080"/>
                  <a:pt x="480" y="1104"/>
                  <a:pt x="480" y="1104"/>
                </a:cubicBezTo>
                <a:cubicBezTo>
                  <a:pt x="473" y="1232"/>
                  <a:pt x="474" y="1333"/>
                  <a:pt x="444" y="1452"/>
                </a:cubicBezTo>
                <a:cubicBezTo>
                  <a:pt x="452" y="1612"/>
                  <a:pt x="434" y="1671"/>
                  <a:pt x="492" y="1788"/>
                </a:cubicBezTo>
                <a:cubicBezTo>
                  <a:pt x="505" y="1814"/>
                  <a:pt x="555" y="1878"/>
                  <a:pt x="576" y="1896"/>
                </a:cubicBezTo>
                <a:cubicBezTo>
                  <a:pt x="598" y="1915"/>
                  <a:pt x="648" y="1944"/>
                  <a:pt x="648" y="1944"/>
                </a:cubicBezTo>
                <a:cubicBezTo>
                  <a:pt x="664" y="1992"/>
                  <a:pt x="678" y="2012"/>
                  <a:pt x="720" y="2040"/>
                </a:cubicBezTo>
                <a:cubicBezTo>
                  <a:pt x="752" y="2135"/>
                  <a:pt x="740" y="2087"/>
                  <a:pt x="756" y="2184"/>
                </a:cubicBezTo>
                <a:cubicBezTo>
                  <a:pt x="744" y="2352"/>
                  <a:pt x="753" y="2374"/>
                  <a:pt x="672" y="2496"/>
                </a:cubicBezTo>
                <a:cubicBezTo>
                  <a:pt x="664" y="2508"/>
                  <a:pt x="656" y="2520"/>
                  <a:pt x="648" y="2532"/>
                </a:cubicBezTo>
                <a:cubicBezTo>
                  <a:pt x="641" y="2543"/>
                  <a:pt x="645" y="2559"/>
                  <a:pt x="636" y="2568"/>
                </a:cubicBezTo>
                <a:cubicBezTo>
                  <a:pt x="616" y="2588"/>
                  <a:pt x="564" y="2616"/>
                  <a:pt x="564" y="2616"/>
                </a:cubicBezTo>
                <a:cubicBezTo>
                  <a:pt x="530" y="2667"/>
                  <a:pt x="491" y="2708"/>
                  <a:pt x="456" y="2760"/>
                </a:cubicBezTo>
                <a:cubicBezTo>
                  <a:pt x="428" y="2803"/>
                  <a:pt x="428" y="2826"/>
                  <a:pt x="384" y="2856"/>
                </a:cubicBezTo>
                <a:cubicBezTo>
                  <a:pt x="367" y="2906"/>
                  <a:pt x="345" y="2925"/>
                  <a:pt x="312" y="2964"/>
                </a:cubicBezTo>
                <a:cubicBezTo>
                  <a:pt x="283" y="2999"/>
                  <a:pt x="266" y="3042"/>
                  <a:pt x="252" y="3084"/>
                </a:cubicBezTo>
                <a:cubicBezTo>
                  <a:pt x="256" y="3160"/>
                  <a:pt x="258" y="3236"/>
                  <a:pt x="264" y="3312"/>
                </a:cubicBezTo>
                <a:cubicBezTo>
                  <a:pt x="266" y="3336"/>
                  <a:pt x="262" y="3364"/>
                  <a:pt x="276" y="3384"/>
                </a:cubicBezTo>
                <a:cubicBezTo>
                  <a:pt x="311" y="3434"/>
                  <a:pt x="388" y="3457"/>
                  <a:pt x="444" y="3468"/>
                </a:cubicBezTo>
                <a:cubicBezTo>
                  <a:pt x="506" y="3561"/>
                  <a:pt x="483" y="3513"/>
                  <a:pt x="516" y="3612"/>
                </a:cubicBezTo>
                <a:cubicBezTo>
                  <a:pt x="520" y="3624"/>
                  <a:pt x="528" y="3648"/>
                  <a:pt x="528" y="3648"/>
                </a:cubicBezTo>
                <a:cubicBezTo>
                  <a:pt x="517" y="3736"/>
                  <a:pt x="524" y="3758"/>
                  <a:pt x="456" y="3804"/>
                </a:cubicBezTo>
                <a:cubicBezTo>
                  <a:pt x="387" y="3907"/>
                  <a:pt x="479" y="3786"/>
                  <a:pt x="396" y="3852"/>
                </a:cubicBezTo>
                <a:cubicBezTo>
                  <a:pt x="385" y="3861"/>
                  <a:pt x="384" y="3880"/>
                  <a:pt x="372" y="3888"/>
                </a:cubicBezTo>
                <a:cubicBezTo>
                  <a:pt x="351" y="3901"/>
                  <a:pt x="324" y="3904"/>
                  <a:pt x="300" y="3912"/>
                </a:cubicBezTo>
                <a:cubicBezTo>
                  <a:pt x="273" y="3921"/>
                  <a:pt x="252" y="3944"/>
                  <a:pt x="228" y="3960"/>
                </a:cubicBezTo>
                <a:cubicBezTo>
                  <a:pt x="216" y="3968"/>
                  <a:pt x="192" y="3984"/>
                  <a:pt x="192" y="3984"/>
                </a:cubicBezTo>
                <a:cubicBezTo>
                  <a:pt x="162" y="4074"/>
                  <a:pt x="206" y="3966"/>
                  <a:pt x="144" y="4044"/>
                </a:cubicBezTo>
                <a:cubicBezTo>
                  <a:pt x="136" y="4054"/>
                  <a:pt x="140" y="4070"/>
                  <a:pt x="132" y="4080"/>
                </a:cubicBezTo>
                <a:cubicBezTo>
                  <a:pt x="123" y="4091"/>
                  <a:pt x="107" y="4095"/>
                  <a:pt x="96" y="4104"/>
                </a:cubicBezTo>
                <a:cubicBezTo>
                  <a:pt x="83" y="4115"/>
                  <a:pt x="72" y="4128"/>
                  <a:pt x="60" y="4140"/>
                </a:cubicBezTo>
                <a:cubicBezTo>
                  <a:pt x="45" y="4185"/>
                  <a:pt x="21" y="4229"/>
                  <a:pt x="0" y="4272"/>
                </a:cubicBezTo>
              </a:path>
            </a:pathLst>
          </a:custGeom>
          <a:noFill/>
          <a:ln w="57150">
            <a:solidFill>
              <a:schemeClr val="accent2"/>
            </a:solidFill>
            <a:round/>
            <a:headEnd/>
            <a:tailEnd type="triangle" w="med" len="med"/>
          </a:ln>
        </p:spPr>
        <p:txBody>
          <a:bodyPr/>
          <a:lstStyle/>
          <a:p>
            <a:endParaRPr lang="en-US" dirty="0"/>
          </a:p>
        </p:txBody>
      </p:sp>
      <p:sp>
        <p:nvSpPr>
          <p:cNvPr id="13321" name="Line 9"/>
          <p:cNvSpPr>
            <a:spLocks noChangeShapeType="1"/>
          </p:cNvSpPr>
          <p:nvPr/>
        </p:nvSpPr>
        <p:spPr bwMode="auto">
          <a:xfrm>
            <a:off x="5029200" y="0"/>
            <a:ext cx="2209800" cy="2057400"/>
          </a:xfrm>
          <a:prstGeom prst="line">
            <a:avLst/>
          </a:prstGeom>
          <a:noFill/>
          <a:ln w="38100">
            <a:solidFill>
              <a:schemeClr val="tx1"/>
            </a:solidFill>
            <a:prstDash val="lgDashDot"/>
            <a:round/>
            <a:headEnd/>
            <a:tailEnd/>
          </a:ln>
        </p:spPr>
        <p:txBody>
          <a:bodyPr/>
          <a:lstStyle/>
          <a:p>
            <a:endParaRPr lang="en-US" dirty="0"/>
          </a:p>
        </p:txBody>
      </p:sp>
      <p:sp>
        <p:nvSpPr>
          <p:cNvPr id="13322" name="Text Box 10"/>
          <p:cNvSpPr txBox="1">
            <a:spLocks noChangeArrowheads="1"/>
          </p:cNvSpPr>
          <p:nvPr/>
        </p:nvSpPr>
        <p:spPr bwMode="auto">
          <a:xfrm>
            <a:off x="5638800" y="228600"/>
            <a:ext cx="1046163" cy="406400"/>
          </a:xfrm>
          <a:prstGeom prst="rect">
            <a:avLst/>
          </a:prstGeom>
          <a:noFill/>
          <a:ln w="9525">
            <a:solidFill>
              <a:schemeClr val="tx1"/>
            </a:solidFill>
            <a:miter lim="800000"/>
            <a:headEnd/>
            <a:tailEnd/>
          </a:ln>
        </p:spPr>
        <p:txBody>
          <a:bodyPr>
            <a:spAutoFit/>
          </a:bodyPr>
          <a:lstStyle/>
          <a:p>
            <a:r>
              <a:rPr lang="en-US" sz="2000" dirty="0">
                <a:latin typeface="Times New Roman" pitchFamily="-65" charset="0"/>
              </a:rPr>
              <a:t>Nevada</a:t>
            </a:r>
          </a:p>
        </p:txBody>
      </p:sp>
      <p:sp>
        <p:nvSpPr>
          <p:cNvPr id="13323" name="Text Box 11"/>
          <p:cNvSpPr txBox="1">
            <a:spLocks noChangeArrowheads="1"/>
          </p:cNvSpPr>
          <p:nvPr/>
        </p:nvSpPr>
        <p:spPr bwMode="auto">
          <a:xfrm>
            <a:off x="4414838" y="3276600"/>
            <a:ext cx="1220787" cy="406400"/>
          </a:xfrm>
          <a:prstGeom prst="rect">
            <a:avLst/>
          </a:prstGeom>
          <a:noFill/>
          <a:ln w="9525">
            <a:solidFill>
              <a:schemeClr val="tx1"/>
            </a:solidFill>
            <a:miter lim="800000"/>
            <a:headEnd/>
            <a:tailEnd/>
          </a:ln>
        </p:spPr>
        <p:txBody>
          <a:bodyPr wrap="none">
            <a:spAutoFit/>
          </a:bodyPr>
          <a:lstStyle/>
          <a:p>
            <a:pPr algn="ctr"/>
            <a:r>
              <a:rPr lang="en-US" sz="2000" dirty="0">
                <a:latin typeface="Times New Roman" pitchFamily="-65" charset="0"/>
              </a:rPr>
              <a:t>California</a:t>
            </a:r>
          </a:p>
        </p:txBody>
      </p:sp>
      <p:sp>
        <p:nvSpPr>
          <p:cNvPr id="13324" name="Text Box 12"/>
          <p:cNvSpPr txBox="1">
            <a:spLocks noChangeArrowheads="1"/>
          </p:cNvSpPr>
          <p:nvPr/>
        </p:nvSpPr>
        <p:spPr bwMode="auto">
          <a:xfrm>
            <a:off x="7772400" y="4724400"/>
            <a:ext cx="1011238" cy="406400"/>
          </a:xfrm>
          <a:prstGeom prst="rect">
            <a:avLst/>
          </a:prstGeom>
          <a:noFill/>
          <a:ln w="9525">
            <a:solidFill>
              <a:schemeClr val="tx1"/>
            </a:solidFill>
            <a:miter lim="800000"/>
            <a:headEnd/>
            <a:tailEnd/>
          </a:ln>
        </p:spPr>
        <p:txBody>
          <a:bodyPr wrap="none">
            <a:spAutoFit/>
          </a:bodyPr>
          <a:lstStyle/>
          <a:p>
            <a:pPr algn="ctr"/>
            <a:r>
              <a:rPr lang="en-US" sz="2000" dirty="0">
                <a:latin typeface="Times New Roman" pitchFamily="-65" charset="0"/>
              </a:rPr>
              <a:t>Arizona</a:t>
            </a:r>
          </a:p>
        </p:txBody>
      </p:sp>
      <p:sp>
        <p:nvSpPr>
          <p:cNvPr id="13325" name="Rectangle 13" descr="25%"/>
          <p:cNvSpPr>
            <a:spLocks noChangeArrowheads="1"/>
          </p:cNvSpPr>
          <p:nvPr/>
        </p:nvSpPr>
        <p:spPr bwMode="auto">
          <a:xfrm>
            <a:off x="6934200" y="6477000"/>
            <a:ext cx="76200" cy="152400"/>
          </a:xfrm>
          <a:prstGeom prst="rect">
            <a:avLst/>
          </a:prstGeom>
          <a:pattFill prst="pct25">
            <a:fgClr>
              <a:srgbClr val="FF0000"/>
            </a:fgClr>
            <a:bgClr>
              <a:srgbClr val="FFFFFF"/>
            </a:bgClr>
          </a:pattFill>
          <a:ln w="9525">
            <a:solidFill>
              <a:schemeClr val="tx1"/>
            </a:solidFill>
            <a:miter lim="800000"/>
            <a:headEnd/>
            <a:tailEnd/>
          </a:ln>
        </p:spPr>
        <p:txBody>
          <a:bodyPr wrap="none" anchor="ctr"/>
          <a:lstStyle/>
          <a:p>
            <a:endParaRPr lang="en-US" dirty="0"/>
          </a:p>
        </p:txBody>
      </p:sp>
      <p:sp>
        <p:nvSpPr>
          <p:cNvPr id="13326" name="Line 14"/>
          <p:cNvSpPr>
            <a:spLocks noChangeShapeType="1"/>
          </p:cNvSpPr>
          <p:nvPr/>
        </p:nvSpPr>
        <p:spPr bwMode="auto">
          <a:xfrm flipH="1">
            <a:off x="2590800" y="6477000"/>
            <a:ext cx="4114800" cy="0"/>
          </a:xfrm>
          <a:prstGeom prst="line">
            <a:avLst/>
          </a:prstGeom>
          <a:noFill/>
          <a:ln w="38100">
            <a:solidFill>
              <a:schemeClr val="tx1"/>
            </a:solidFill>
            <a:prstDash val="lgDashDot"/>
            <a:round/>
            <a:headEnd/>
            <a:tailEnd/>
          </a:ln>
        </p:spPr>
        <p:txBody>
          <a:bodyPr/>
          <a:lstStyle/>
          <a:p>
            <a:endParaRPr lang="en-US" dirty="0"/>
          </a:p>
        </p:txBody>
      </p:sp>
      <p:sp>
        <p:nvSpPr>
          <p:cNvPr id="13327" name="Text Box 15" descr="25%"/>
          <p:cNvSpPr txBox="1">
            <a:spLocks noChangeArrowheads="1"/>
          </p:cNvSpPr>
          <p:nvPr/>
        </p:nvSpPr>
        <p:spPr bwMode="auto">
          <a:xfrm>
            <a:off x="4805363" y="5029200"/>
            <a:ext cx="2052637" cy="581025"/>
          </a:xfrm>
          <a:prstGeom prst="rect">
            <a:avLst/>
          </a:prstGeom>
          <a:noFill/>
          <a:ln w="9525">
            <a:noFill/>
            <a:miter lim="800000"/>
            <a:headEnd/>
            <a:tailEnd/>
          </a:ln>
        </p:spPr>
        <p:txBody>
          <a:bodyPr wrap="none">
            <a:spAutoFit/>
          </a:bodyPr>
          <a:lstStyle/>
          <a:p>
            <a:pPr algn="ctr"/>
            <a:r>
              <a:rPr lang="en-US" sz="1600" dirty="0">
                <a:latin typeface="Times New Roman" pitchFamily="-65" charset="0"/>
              </a:rPr>
              <a:t>Imperial &amp; Cibola </a:t>
            </a:r>
          </a:p>
          <a:p>
            <a:pPr algn="ctr"/>
            <a:r>
              <a:rPr lang="en-US" sz="1600" dirty="0">
                <a:latin typeface="Times New Roman" pitchFamily="-65" charset="0"/>
              </a:rPr>
              <a:t>Nat’l Wildlife Refuges</a:t>
            </a:r>
          </a:p>
        </p:txBody>
      </p:sp>
      <p:sp>
        <p:nvSpPr>
          <p:cNvPr id="13328" name="Text Box 16" descr="25%"/>
          <p:cNvSpPr txBox="1">
            <a:spLocks noChangeArrowheads="1"/>
          </p:cNvSpPr>
          <p:nvPr/>
        </p:nvSpPr>
        <p:spPr bwMode="auto">
          <a:xfrm>
            <a:off x="4572000" y="5715000"/>
            <a:ext cx="1905000" cy="825500"/>
          </a:xfrm>
          <a:prstGeom prst="rect">
            <a:avLst/>
          </a:prstGeom>
          <a:noFill/>
          <a:ln w="9525">
            <a:noFill/>
            <a:miter lim="800000"/>
            <a:headEnd/>
            <a:tailEnd/>
          </a:ln>
        </p:spPr>
        <p:txBody>
          <a:bodyPr>
            <a:spAutoFit/>
          </a:bodyPr>
          <a:lstStyle/>
          <a:p>
            <a:pPr algn="ctr"/>
            <a:r>
              <a:rPr lang="en-US" sz="1600" dirty="0">
                <a:latin typeface="Times New Roman" pitchFamily="-65" charset="0"/>
              </a:rPr>
              <a:t>Fort Yuma (Quechan) </a:t>
            </a:r>
          </a:p>
          <a:p>
            <a:pPr algn="ctr"/>
            <a:r>
              <a:rPr lang="en-US" sz="1600" dirty="0">
                <a:latin typeface="Times New Roman" pitchFamily="-65" charset="0"/>
              </a:rPr>
              <a:t>Indian Reservation</a:t>
            </a:r>
          </a:p>
        </p:txBody>
      </p:sp>
      <p:sp>
        <p:nvSpPr>
          <p:cNvPr id="13329" name="Text Box 17" descr="25%"/>
          <p:cNvSpPr txBox="1">
            <a:spLocks noChangeArrowheads="1"/>
          </p:cNvSpPr>
          <p:nvPr/>
        </p:nvSpPr>
        <p:spPr bwMode="auto">
          <a:xfrm>
            <a:off x="7165975" y="6240463"/>
            <a:ext cx="1477963" cy="581025"/>
          </a:xfrm>
          <a:prstGeom prst="rect">
            <a:avLst/>
          </a:prstGeom>
          <a:noFill/>
          <a:ln w="9525">
            <a:noFill/>
            <a:miter lim="800000"/>
            <a:headEnd/>
            <a:tailEnd/>
          </a:ln>
        </p:spPr>
        <p:txBody>
          <a:bodyPr wrap="none">
            <a:spAutoFit/>
          </a:bodyPr>
          <a:lstStyle/>
          <a:p>
            <a:pPr algn="ctr"/>
            <a:r>
              <a:rPr lang="en-US" sz="1600" dirty="0">
                <a:latin typeface="Times New Roman" pitchFamily="-65" charset="0"/>
              </a:rPr>
              <a:t>Cocopah Indian</a:t>
            </a:r>
          </a:p>
          <a:p>
            <a:pPr algn="ctr"/>
            <a:r>
              <a:rPr lang="en-US" sz="1600" dirty="0">
                <a:latin typeface="Times New Roman" pitchFamily="-65" charset="0"/>
              </a:rPr>
              <a:t>Reservation</a:t>
            </a:r>
          </a:p>
        </p:txBody>
      </p:sp>
      <p:sp>
        <p:nvSpPr>
          <p:cNvPr id="13330" name="Text Box 18" descr="25%"/>
          <p:cNvSpPr txBox="1">
            <a:spLocks noChangeArrowheads="1"/>
          </p:cNvSpPr>
          <p:nvPr/>
        </p:nvSpPr>
        <p:spPr bwMode="auto">
          <a:xfrm>
            <a:off x="4849813" y="4100513"/>
            <a:ext cx="1728787" cy="581025"/>
          </a:xfrm>
          <a:prstGeom prst="rect">
            <a:avLst/>
          </a:prstGeom>
          <a:noFill/>
          <a:ln w="9525">
            <a:noFill/>
            <a:miter lim="800000"/>
            <a:headEnd/>
            <a:tailEnd/>
          </a:ln>
        </p:spPr>
        <p:txBody>
          <a:bodyPr wrap="none">
            <a:spAutoFit/>
          </a:bodyPr>
          <a:lstStyle/>
          <a:p>
            <a:pPr algn="ctr"/>
            <a:r>
              <a:rPr lang="en-US" sz="1600" dirty="0">
                <a:latin typeface="Times New Roman" pitchFamily="-65" charset="0"/>
              </a:rPr>
              <a:t>Colorado River </a:t>
            </a:r>
          </a:p>
          <a:p>
            <a:pPr algn="ctr"/>
            <a:r>
              <a:rPr lang="en-US" sz="1600" dirty="0">
                <a:latin typeface="Times New Roman" pitchFamily="-65" charset="0"/>
              </a:rPr>
              <a:t>Indian Reservation</a:t>
            </a:r>
          </a:p>
        </p:txBody>
      </p:sp>
      <p:sp>
        <p:nvSpPr>
          <p:cNvPr id="13331" name="Text Box 19" descr="25%"/>
          <p:cNvSpPr txBox="1">
            <a:spLocks noChangeArrowheads="1"/>
          </p:cNvSpPr>
          <p:nvPr/>
        </p:nvSpPr>
        <p:spPr bwMode="auto">
          <a:xfrm>
            <a:off x="5486400" y="2590800"/>
            <a:ext cx="1371600" cy="581025"/>
          </a:xfrm>
          <a:prstGeom prst="rect">
            <a:avLst/>
          </a:prstGeom>
          <a:noFill/>
          <a:ln w="9525">
            <a:noFill/>
            <a:miter lim="800000"/>
            <a:headEnd/>
            <a:tailEnd/>
          </a:ln>
        </p:spPr>
        <p:txBody>
          <a:bodyPr>
            <a:spAutoFit/>
          </a:bodyPr>
          <a:lstStyle/>
          <a:p>
            <a:pPr algn="ctr"/>
            <a:r>
              <a:rPr lang="en-US" sz="1600" dirty="0">
                <a:latin typeface="Times New Roman" pitchFamily="-65" charset="0"/>
              </a:rPr>
              <a:t>Chemehuevi</a:t>
            </a:r>
          </a:p>
          <a:p>
            <a:pPr algn="ctr"/>
            <a:r>
              <a:rPr lang="en-US" sz="1600" dirty="0">
                <a:latin typeface="Times New Roman" pitchFamily="-65" charset="0"/>
              </a:rPr>
              <a:t>Indian Res.</a:t>
            </a:r>
          </a:p>
        </p:txBody>
      </p:sp>
      <p:sp>
        <p:nvSpPr>
          <p:cNvPr id="13332" name="Text Box 20" descr="25%"/>
          <p:cNvSpPr txBox="1">
            <a:spLocks noChangeArrowheads="1"/>
          </p:cNvSpPr>
          <p:nvPr/>
        </p:nvSpPr>
        <p:spPr bwMode="auto">
          <a:xfrm>
            <a:off x="7620000" y="304800"/>
            <a:ext cx="1524000" cy="581025"/>
          </a:xfrm>
          <a:prstGeom prst="rect">
            <a:avLst/>
          </a:prstGeom>
          <a:noFill/>
          <a:ln w="9525">
            <a:noFill/>
            <a:miter lim="800000"/>
            <a:headEnd/>
            <a:tailEnd/>
          </a:ln>
        </p:spPr>
        <p:txBody>
          <a:bodyPr>
            <a:spAutoFit/>
          </a:bodyPr>
          <a:lstStyle/>
          <a:p>
            <a:pPr algn="ctr"/>
            <a:r>
              <a:rPr lang="en-US" sz="1600" dirty="0">
                <a:latin typeface="Times New Roman" pitchFamily="-65" charset="0"/>
              </a:rPr>
              <a:t>Lake Mead Nat’l Rec. Area</a:t>
            </a:r>
          </a:p>
        </p:txBody>
      </p:sp>
      <p:sp>
        <p:nvSpPr>
          <p:cNvPr id="13333" name="Line 21"/>
          <p:cNvSpPr>
            <a:spLocks noChangeShapeType="1"/>
          </p:cNvSpPr>
          <p:nvPr/>
        </p:nvSpPr>
        <p:spPr bwMode="auto">
          <a:xfrm>
            <a:off x="6096000" y="6096000"/>
            <a:ext cx="609600" cy="76200"/>
          </a:xfrm>
          <a:prstGeom prst="line">
            <a:avLst/>
          </a:prstGeom>
          <a:noFill/>
          <a:ln w="9525">
            <a:solidFill>
              <a:schemeClr val="tx1"/>
            </a:solidFill>
            <a:round/>
            <a:headEnd/>
            <a:tailEnd type="triangle" w="med" len="med"/>
          </a:ln>
        </p:spPr>
        <p:txBody>
          <a:bodyPr/>
          <a:lstStyle/>
          <a:p>
            <a:endParaRPr lang="en-US" dirty="0"/>
          </a:p>
        </p:txBody>
      </p:sp>
      <p:sp>
        <p:nvSpPr>
          <p:cNvPr id="13334" name="Line 22"/>
          <p:cNvSpPr>
            <a:spLocks noChangeShapeType="1"/>
          </p:cNvSpPr>
          <p:nvPr/>
        </p:nvSpPr>
        <p:spPr bwMode="auto">
          <a:xfrm>
            <a:off x="6705600" y="5562600"/>
            <a:ext cx="304800" cy="76200"/>
          </a:xfrm>
          <a:prstGeom prst="line">
            <a:avLst/>
          </a:prstGeom>
          <a:noFill/>
          <a:ln w="9525">
            <a:solidFill>
              <a:schemeClr val="tx1"/>
            </a:solidFill>
            <a:round/>
            <a:headEnd/>
            <a:tailEnd type="triangle" w="med" len="med"/>
          </a:ln>
        </p:spPr>
        <p:txBody>
          <a:bodyPr/>
          <a:lstStyle/>
          <a:p>
            <a:endParaRPr lang="en-US" dirty="0"/>
          </a:p>
        </p:txBody>
      </p:sp>
      <p:sp>
        <p:nvSpPr>
          <p:cNvPr id="13335" name="Line 23"/>
          <p:cNvSpPr>
            <a:spLocks noChangeShapeType="1"/>
          </p:cNvSpPr>
          <p:nvPr/>
        </p:nvSpPr>
        <p:spPr bwMode="auto">
          <a:xfrm flipV="1">
            <a:off x="6400800" y="4191000"/>
            <a:ext cx="914400" cy="152400"/>
          </a:xfrm>
          <a:prstGeom prst="line">
            <a:avLst/>
          </a:prstGeom>
          <a:noFill/>
          <a:ln w="9525">
            <a:solidFill>
              <a:schemeClr val="tx1"/>
            </a:solidFill>
            <a:round/>
            <a:headEnd/>
            <a:tailEnd type="triangle" w="med" len="med"/>
          </a:ln>
        </p:spPr>
        <p:txBody>
          <a:bodyPr/>
          <a:lstStyle/>
          <a:p>
            <a:endParaRPr lang="en-US" dirty="0"/>
          </a:p>
        </p:txBody>
      </p:sp>
      <p:sp>
        <p:nvSpPr>
          <p:cNvPr id="13336" name="Line 24"/>
          <p:cNvSpPr>
            <a:spLocks noChangeShapeType="1"/>
          </p:cNvSpPr>
          <p:nvPr/>
        </p:nvSpPr>
        <p:spPr bwMode="auto">
          <a:xfrm flipH="1">
            <a:off x="7391400" y="2438400"/>
            <a:ext cx="533400" cy="152400"/>
          </a:xfrm>
          <a:prstGeom prst="line">
            <a:avLst/>
          </a:prstGeom>
          <a:noFill/>
          <a:ln w="9525">
            <a:solidFill>
              <a:schemeClr val="tx1"/>
            </a:solidFill>
            <a:round/>
            <a:headEnd/>
            <a:tailEnd type="triangle" w="med" len="med"/>
          </a:ln>
        </p:spPr>
        <p:txBody>
          <a:bodyPr/>
          <a:lstStyle/>
          <a:p>
            <a:endParaRPr lang="en-US" dirty="0"/>
          </a:p>
        </p:txBody>
      </p:sp>
      <p:sp>
        <p:nvSpPr>
          <p:cNvPr id="13337" name="Text Box 25" descr="25%"/>
          <p:cNvSpPr txBox="1">
            <a:spLocks noChangeArrowheads="1"/>
          </p:cNvSpPr>
          <p:nvPr/>
        </p:nvSpPr>
        <p:spPr bwMode="auto">
          <a:xfrm>
            <a:off x="5562600" y="1828800"/>
            <a:ext cx="1196975" cy="581025"/>
          </a:xfrm>
          <a:prstGeom prst="rect">
            <a:avLst/>
          </a:prstGeom>
          <a:noFill/>
          <a:ln w="9525">
            <a:noFill/>
            <a:miter lim="800000"/>
            <a:headEnd/>
            <a:tailEnd/>
          </a:ln>
        </p:spPr>
        <p:txBody>
          <a:bodyPr wrap="none">
            <a:spAutoFit/>
          </a:bodyPr>
          <a:lstStyle/>
          <a:p>
            <a:pPr algn="ctr"/>
            <a:r>
              <a:rPr lang="en-US" sz="1600" dirty="0">
                <a:latin typeface="Times New Roman" pitchFamily="-65" charset="0"/>
              </a:rPr>
              <a:t>Fort Mojave</a:t>
            </a:r>
          </a:p>
          <a:p>
            <a:pPr algn="ctr"/>
            <a:r>
              <a:rPr lang="en-US" sz="1600" dirty="0">
                <a:latin typeface="Times New Roman" pitchFamily="-65" charset="0"/>
              </a:rPr>
              <a:t>Indian Res.</a:t>
            </a:r>
          </a:p>
        </p:txBody>
      </p:sp>
      <p:sp>
        <p:nvSpPr>
          <p:cNvPr id="13338" name="Line 26"/>
          <p:cNvSpPr>
            <a:spLocks noChangeShapeType="1"/>
          </p:cNvSpPr>
          <p:nvPr/>
        </p:nvSpPr>
        <p:spPr bwMode="auto">
          <a:xfrm>
            <a:off x="6705600" y="2286000"/>
            <a:ext cx="304800" cy="0"/>
          </a:xfrm>
          <a:prstGeom prst="line">
            <a:avLst/>
          </a:prstGeom>
          <a:noFill/>
          <a:ln w="9525">
            <a:solidFill>
              <a:schemeClr val="tx1"/>
            </a:solidFill>
            <a:round/>
            <a:headEnd/>
            <a:tailEnd type="triangle" w="med" len="med"/>
          </a:ln>
        </p:spPr>
        <p:txBody>
          <a:bodyPr/>
          <a:lstStyle/>
          <a:p>
            <a:endParaRPr lang="en-US" dirty="0"/>
          </a:p>
        </p:txBody>
      </p:sp>
      <p:sp>
        <p:nvSpPr>
          <p:cNvPr id="13339" name="Line 27"/>
          <p:cNvSpPr>
            <a:spLocks noChangeShapeType="1"/>
          </p:cNvSpPr>
          <p:nvPr/>
        </p:nvSpPr>
        <p:spPr bwMode="auto">
          <a:xfrm flipH="1" flipV="1">
            <a:off x="7239000" y="457200"/>
            <a:ext cx="457200" cy="228600"/>
          </a:xfrm>
          <a:prstGeom prst="line">
            <a:avLst/>
          </a:prstGeom>
          <a:noFill/>
          <a:ln w="9525">
            <a:solidFill>
              <a:schemeClr val="tx1"/>
            </a:solidFill>
            <a:round/>
            <a:headEnd/>
            <a:tailEnd type="triangle" w="med" len="med"/>
          </a:ln>
        </p:spPr>
        <p:txBody>
          <a:bodyPr/>
          <a:lstStyle/>
          <a:p>
            <a:endParaRPr lang="en-US" dirty="0"/>
          </a:p>
        </p:txBody>
      </p:sp>
      <p:sp>
        <p:nvSpPr>
          <p:cNvPr id="13340" name="Text Box 28" descr="25%"/>
          <p:cNvSpPr txBox="1">
            <a:spLocks noChangeArrowheads="1"/>
          </p:cNvSpPr>
          <p:nvPr/>
        </p:nvSpPr>
        <p:spPr bwMode="auto">
          <a:xfrm>
            <a:off x="7315200" y="1905000"/>
            <a:ext cx="1873250" cy="581025"/>
          </a:xfrm>
          <a:prstGeom prst="rect">
            <a:avLst/>
          </a:prstGeom>
          <a:noFill/>
          <a:ln w="9525">
            <a:noFill/>
            <a:miter lim="800000"/>
            <a:headEnd/>
            <a:tailEnd/>
          </a:ln>
        </p:spPr>
        <p:txBody>
          <a:bodyPr>
            <a:spAutoFit/>
          </a:bodyPr>
          <a:lstStyle/>
          <a:p>
            <a:pPr algn="ctr"/>
            <a:r>
              <a:rPr lang="en-US" sz="1600" dirty="0">
                <a:latin typeface="Times New Roman" pitchFamily="-65" charset="0"/>
              </a:rPr>
              <a:t>Lake Havasu Nat’l</a:t>
            </a:r>
          </a:p>
          <a:p>
            <a:pPr algn="ctr"/>
            <a:r>
              <a:rPr lang="en-US" sz="1600" dirty="0">
                <a:latin typeface="Times New Roman" pitchFamily="-65" charset="0"/>
              </a:rPr>
              <a:t>Wildlife Refuge</a:t>
            </a:r>
          </a:p>
        </p:txBody>
      </p:sp>
      <p:sp>
        <p:nvSpPr>
          <p:cNvPr id="13341" name="Freeform 29"/>
          <p:cNvSpPr>
            <a:spLocks/>
          </p:cNvSpPr>
          <p:nvPr/>
        </p:nvSpPr>
        <p:spPr bwMode="auto">
          <a:xfrm>
            <a:off x="7200900" y="2282825"/>
            <a:ext cx="569913" cy="1296988"/>
          </a:xfrm>
          <a:custGeom>
            <a:avLst/>
            <a:gdLst>
              <a:gd name="T0" fmla="*/ 0 w 359"/>
              <a:gd name="T1" fmla="*/ 2147483647 h 817"/>
              <a:gd name="T2" fmla="*/ 2147483647 w 359"/>
              <a:gd name="T3" fmla="*/ 2147483647 h 817"/>
              <a:gd name="T4" fmla="*/ 2147483647 w 359"/>
              <a:gd name="T5" fmla="*/ 2147483647 h 817"/>
              <a:gd name="T6" fmla="*/ 2147483647 w 359"/>
              <a:gd name="T7" fmla="*/ 2147483647 h 817"/>
              <a:gd name="T8" fmla="*/ 2147483647 w 359"/>
              <a:gd name="T9" fmla="*/ 2147483647 h 817"/>
              <a:gd name="T10" fmla="*/ 2147483647 w 359"/>
              <a:gd name="T11" fmla="*/ 2147483647 h 817"/>
              <a:gd name="T12" fmla="*/ 2147483647 w 359"/>
              <a:gd name="T13" fmla="*/ 2147483647 h 817"/>
              <a:gd name="T14" fmla="*/ 2147483647 w 359"/>
              <a:gd name="T15" fmla="*/ 2147483647 h 817"/>
              <a:gd name="T16" fmla="*/ 2147483647 w 359"/>
              <a:gd name="T17" fmla="*/ 2147483647 h 817"/>
              <a:gd name="T18" fmla="*/ 2147483647 w 359"/>
              <a:gd name="T19" fmla="*/ 2147483647 h 817"/>
              <a:gd name="T20" fmla="*/ 2147483647 w 359"/>
              <a:gd name="T21" fmla="*/ 2147483647 h 817"/>
              <a:gd name="T22" fmla="*/ 2147483647 w 359"/>
              <a:gd name="T23" fmla="*/ 2147483647 h 817"/>
              <a:gd name="T24" fmla="*/ 2147483647 w 359"/>
              <a:gd name="T25" fmla="*/ 2147483647 h 817"/>
              <a:gd name="T26" fmla="*/ 2147483647 w 359"/>
              <a:gd name="T27" fmla="*/ 2147483647 h 817"/>
              <a:gd name="T28" fmla="*/ 2147483647 w 359"/>
              <a:gd name="T29" fmla="*/ 2147483647 h 817"/>
              <a:gd name="T30" fmla="*/ 2147483647 w 359"/>
              <a:gd name="T31" fmla="*/ 2147483647 h 817"/>
              <a:gd name="T32" fmla="*/ 0 w 359"/>
              <a:gd name="T33" fmla="*/ 2147483647 h 8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9"/>
              <a:gd name="T52" fmla="*/ 0 h 817"/>
              <a:gd name="T53" fmla="*/ 359 w 359"/>
              <a:gd name="T54" fmla="*/ 817 h 8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9" h="817">
                <a:moveTo>
                  <a:pt x="0" y="158"/>
                </a:moveTo>
                <a:cubicBezTo>
                  <a:pt x="14" y="163"/>
                  <a:pt x="58" y="185"/>
                  <a:pt x="72" y="158"/>
                </a:cubicBezTo>
                <a:cubicBezTo>
                  <a:pt x="78" y="147"/>
                  <a:pt x="64" y="134"/>
                  <a:pt x="60" y="122"/>
                </a:cubicBezTo>
                <a:cubicBezTo>
                  <a:pt x="69" y="77"/>
                  <a:pt x="64" y="0"/>
                  <a:pt x="156" y="74"/>
                </a:cubicBezTo>
                <a:cubicBezTo>
                  <a:pt x="167" y="83"/>
                  <a:pt x="138" y="97"/>
                  <a:pt x="132" y="110"/>
                </a:cubicBezTo>
                <a:cubicBezTo>
                  <a:pt x="126" y="121"/>
                  <a:pt x="124" y="134"/>
                  <a:pt x="120" y="146"/>
                </a:cubicBezTo>
                <a:cubicBezTo>
                  <a:pt x="115" y="202"/>
                  <a:pt x="96" y="310"/>
                  <a:pt x="120" y="374"/>
                </a:cubicBezTo>
                <a:cubicBezTo>
                  <a:pt x="150" y="453"/>
                  <a:pt x="164" y="430"/>
                  <a:pt x="204" y="482"/>
                </a:cubicBezTo>
                <a:cubicBezTo>
                  <a:pt x="251" y="543"/>
                  <a:pt x="282" y="608"/>
                  <a:pt x="336" y="662"/>
                </a:cubicBezTo>
                <a:cubicBezTo>
                  <a:pt x="340" y="674"/>
                  <a:pt x="348" y="685"/>
                  <a:pt x="348" y="698"/>
                </a:cubicBezTo>
                <a:cubicBezTo>
                  <a:pt x="348" y="730"/>
                  <a:pt x="359" y="817"/>
                  <a:pt x="336" y="794"/>
                </a:cubicBezTo>
                <a:cubicBezTo>
                  <a:pt x="308" y="766"/>
                  <a:pt x="333" y="713"/>
                  <a:pt x="324" y="674"/>
                </a:cubicBezTo>
                <a:cubicBezTo>
                  <a:pt x="317" y="642"/>
                  <a:pt x="287" y="630"/>
                  <a:pt x="264" y="614"/>
                </a:cubicBezTo>
                <a:cubicBezTo>
                  <a:pt x="208" y="530"/>
                  <a:pt x="240" y="558"/>
                  <a:pt x="180" y="518"/>
                </a:cubicBezTo>
                <a:cubicBezTo>
                  <a:pt x="164" y="469"/>
                  <a:pt x="138" y="450"/>
                  <a:pt x="96" y="422"/>
                </a:cubicBezTo>
                <a:cubicBezTo>
                  <a:pt x="79" y="371"/>
                  <a:pt x="54" y="331"/>
                  <a:pt x="36" y="278"/>
                </a:cubicBezTo>
                <a:cubicBezTo>
                  <a:pt x="22" y="235"/>
                  <a:pt x="20" y="198"/>
                  <a:pt x="0" y="158"/>
                </a:cubicBezTo>
                <a:close/>
              </a:path>
            </a:pathLst>
          </a:custGeom>
          <a:solidFill>
            <a:srgbClr val="CCFFCC"/>
          </a:solidFill>
          <a:ln w="9525">
            <a:solidFill>
              <a:schemeClr val="tx1"/>
            </a:solidFill>
            <a:round/>
            <a:headEnd/>
            <a:tailEnd/>
          </a:ln>
        </p:spPr>
        <p:txBody>
          <a:bodyPr/>
          <a:lstStyle/>
          <a:p>
            <a:endParaRPr lang="en-US" dirty="0"/>
          </a:p>
        </p:txBody>
      </p:sp>
      <p:sp>
        <p:nvSpPr>
          <p:cNvPr id="13342" name="Line 30"/>
          <p:cNvSpPr>
            <a:spLocks noChangeShapeType="1"/>
          </p:cNvSpPr>
          <p:nvPr/>
        </p:nvSpPr>
        <p:spPr bwMode="auto">
          <a:xfrm>
            <a:off x="6629400" y="3124200"/>
            <a:ext cx="381000" cy="0"/>
          </a:xfrm>
          <a:prstGeom prst="line">
            <a:avLst/>
          </a:prstGeom>
          <a:noFill/>
          <a:ln w="9525">
            <a:solidFill>
              <a:schemeClr val="tx1"/>
            </a:solidFill>
            <a:round/>
            <a:headEnd/>
            <a:tailEnd type="triangle" w="med" len="med"/>
          </a:ln>
        </p:spPr>
        <p:txBody>
          <a:bodyPr/>
          <a:lstStyle/>
          <a:p>
            <a:endParaRPr lang="en-US" dirty="0"/>
          </a:p>
        </p:txBody>
      </p:sp>
      <p:sp>
        <p:nvSpPr>
          <p:cNvPr id="13343" name="Line 31"/>
          <p:cNvSpPr>
            <a:spLocks noChangeShapeType="1"/>
          </p:cNvSpPr>
          <p:nvPr/>
        </p:nvSpPr>
        <p:spPr bwMode="auto">
          <a:xfrm flipH="1" flipV="1">
            <a:off x="7010400" y="6553200"/>
            <a:ext cx="381000" cy="76200"/>
          </a:xfrm>
          <a:prstGeom prst="line">
            <a:avLst/>
          </a:prstGeom>
          <a:noFill/>
          <a:ln w="9525">
            <a:solidFill>
              <a:schemeClr val="tx1"/>
            </a:solidFill>
            <a:round/>
            <a:headEnd/>
            <a:tailEnd type="triangle" w="med" len="med"/>
          </a:ln>
        </p:spPr>
        <p:txBody>
          <a:bodyPr/>
          <a:lstStyle/>
          <a:p>
            <a:endParaRPr lang="en-US" dirty="0"/>
          </a:p>
        </p:txBody>
      </p:sp>
      <p:sp>
        <p:nvSpPr>
          <p:cNvPr id="13344" name="Text Box 32" descr="25%"/>
          <p:cNvSpPr txBox="1">
            <a:spLocks noChangeArrowheads="1"/>
          </p:cNvSpPr>
          <p:nvPr/>
        </p:nvSpPr>
        <p:spPr bwMode="auto">
          <a:xfrm>
            <a:off x="3440113" y="6477000"/>
            <a:ext cx="892175" cy="376238"/>
          </a:xfrm>
          <a:prstGeom prst="rect">
            <a:avLst/>
          </a:prstGeom>
          <a:noFill/>
          <a:ln w="9525">
            <a:solidFill>
              <a:schemeClr val="tx1"/>
            </a:solidFill>
            <a:miter lim="800000"/>
            <a:headEnd/>
            <a:tailEnd/>
          </a:ln>
        </p:spPr>
        <p:txBody>
          <a:bodyPr>
            <a:spAutoFit/>
          </a:bodyPr>
          <a:lstStyle/>
          <a:p>
            <a:pPr algn="ctr"/>
            <a:r>
              <a:rPr lang="en-US" dirty="0">
                <a:latin typeface="Times New Roman" pitchFamily="-65" charset="0"/>
              </a:rPr>
              <a:t>Mexico</a:t>
            </a:r>
          </a:p>
        </p:txBody>
      </p:sp>
      <p:sp>
        <p:nvSpPr>
          <p:cNvPr id="115745" name="Rectangle 33"/>
          <p:cNvSpPr>
            <a:spLocks noGrp="1" noChangeArrowheads="1"/>
          </p:cNvSpPr>
          <p:nvPr>
            <p:ph type="title" idx="4294967295"/>
          </p:nvPr>
        </p:nvSpPr>
        <p:spPr>
          <a:xfrm>
            <a:off x="0" y="990600"/>
            <a:ext cx="4495800" cy="1143000"/>
          </a:xfrm>
        </p:spPr>
        <p:txBody>
          <a:bodyPr>
            <a:normAutofit fontScale="90000"/>
          </a:bodyPr>
          <a:lstStyle/>
          <a:p>
            <a:pPr eaLnBrk="1" hangingPunct="1">
              <a:defRPr/>
            </a:pPr>
            <a:r>
              <a:rPr lang="en-US" sz="2800" b="1" dirty="0" smtClean="0"/>
              <a:t>Arizona v. California (1963) – Colorado River Indian &amp; Federal Reservations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Litigation </a:t>
            </a:r>
            <a:r>
              <a:rPr lang="en-US" dirty="0" smtClean="0"/>
              <a:t>Increase </a:t>
            </a:r>
            <a:r>
              <a:rPr lang="en-US" dirty="0" smtClean="0"/>
              <a:t>in the 1970s</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dirty="0" smtClean="0"/>
          </a:p>
          <a:p>
            <a:r>
              <a:rPr lang="en-US" dirty="0" smtClean="0"/>
              <a:t>National Water Commission Report (1973) (bi-partisan report chastises federal record; urges litigation to protect tribal water rights)</a:t>
            </a:r>
          </a:p>
          <a:p>
            <a:endParaRPr lang="en-US" dirty="0"/>
          </a:p>
          <a:p>
            <a:r>
              <a:rPr lang="en-US" dirty="0" smtClean="0"/>
              <a:t>McCarran </a:t>
            </a:r>
            <a:r>
              <a:rPr lang="en-US" dirty="0" smtClean="0"/>
              <a:t>Amendment authorizes state court jurisdiction of federal and Indian rights, 43 U.S.C. § 666</a:t>
            </a:r>
          </a:p>
          <a:p>
            <a:endParaRPr lang="en-US" dirty="0"/>
          </a:p>
          <a:p>
            <a:r>
              <a:rPr lang="en-US" dirty="0" smtClean="0"/>
              <a:t>Ariz. v. San Carlos Apache Tribe (tribal rights subject to adjudication in state </a:t>
            </a:r>
            <a:r>
              <a:rPr lang="en-US" dirty="0" smtClean="0"/>
              <a:t>courts)</a:t>
            </a:r>
            <a:endParaRPr lang="en-US" dirty="0" smtClean="0"/>
          </a:p>
          <a:p>
            <a:endParaRPr lang="en-US" dirty="0"/>
          </a:p>
          <a:p>
            <a:pPr marL="0" indent="0">
              <a:buNone/>
            </a:pP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025996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t>Instream Flow Protection</a:t>
            </a:r>
          </a:p>
        </p:txBody>
      </p:sp>
      <p:sp>
        <p:nvSpPr>
          <p:cNvPr id="37891" name="Rectangle 3"/>
          <p:cNvSpPr>
            <a:spLocks noGrp="1" noChangeArrowheads="1"/>
          </p:cNvSpPr>
          <p:nvPr>
            <p:ph idx="1"/>
          </p:nvPr>
        </p:nvSpPr>
        <p:spPr>
          <a:xfrm>
            <a:off x="457200" y="1905000"/>
            <a:ext cx="8229600" cy="4225925"/>
          </a:xfrm>
        </p:spPr>
        <p:txBody>
          <a:bodyPr>
            <a:normAutofit fontScale="85000" lnSpcReduction="20000"/>
          </a:bodyPr>
          <a:lstStyle/>
          <a:p>
            <a:pPr eaLnBrk="1" hangingPunct="1">
              <a:buNone/>
            </a:pPr>
            <a:endParaRPr lang="en-US" sz="2400" i="1" dirty="0" smtClean="0"/>
          </a:p>
          <a:p>
            <a:pPr eaLnBrk="1" hangingPunct="1">
              <a:buNone/>
            </a:pPr>
            <a:endParaRPr lang="en-US" sz="2400" i="1" dirty="0" smtClean="0"/>
          </a:p>
          <a:p>
            <a:pPr eaLnBrk="1" hangingPunct="1"/>
            <a:r>
              <a:rPr lang="en-US" sz="2400" i="1" dirty="0" smtClean="0"/>
              <a:t>Confederated Tribes of the Colville Reservation v. Walton</a:t>
            </a:r>
            <a:r>
              <a:rPr lang="en-US" sz="2400" dirty="0" smtClean="0"/>
              <a:t>, 647 F.2d 42 (9</a:t>
            </a:r>
            <a:r>
              <a:rPr lang="en-US" sz="2400" baseline="30000" dirty="0" smtClean="0"/>
              <a:t>th</a:t>
            </a:r>
            <a:r>
              <a:rPr lang="en-US" sz="2400" dirty="0" smtClean="0"/>
              <a:t> Cir. 1981) (instream flows to support replacement fishery; salmon fishery destroyed by Grand Coulee Dam)</a:t>
            </a:r>
            <a:r>
              <a:rPr lang="en-US" sz="2400" i="1" dirty="0" smtClean="0">
                <a:cs typeface="Times New Roman" pitchFamily="-65" charset="0"/>
              </a:rPr>
              <a:t> </a:t>
            </a:r>
          </a:p>
          <a:p>
            <a:pPr eaLnBrk="1" hangingPunct="1"/>
            <a:endParaRPr lang="en-US" sz="2400" i="1" dirty="0" smtClean="0">
              <a:cs typeface="Times New Roman" pitchFamily="-65" charset="0"/>
            </a:endParaRPr>
          </a:p>
          <a:p>
            <a:pPr eaLnBrk="1" hangingPunct="1"/>
            <a:r>
              <a:rPr lang="en-US" sz="2400" i="1" dirty="0" smtClean="0">
                <a:cs typeface="Times New Roman" pitchFamily="-65" charset="0"/>
              </a:rPr>
              <a:t>United States v. Adair</a:t>
            </a:r>
            <a:r>
              <a:rPr lang="en-US" sz="2400" dirty="0" smtClean="0">
                <a:cs typeface="Times New Roman" pitchFamily="-65" charset="0"/>
              </a:rPr>
              <a:t>, 723 F.2d 1394 (9</a:t>
            </a:r>
            <a:r>
              <a:rPr lang="en-US" sz="2400" baseline="30000" dirty="0" smtClean="0">
                <a:cs typeface="Times New Roman" pitchFamily="-65" charset="0"/>
              </a:rPr>
              <a:t>th</a:t>
            </a:r>
            <a:r>
              <a:rPr lang="en-US" sz="2400" dirty="0" smtClean="0">
                <a:cs typeface="Times New Roman" pitchFamily="-65" charset="0"/>
              </a:rPr>
              <a:t> Cir. 1983)</a:t>
            </a:r>
            <a:r>
              <a:rPr lang="en-US" sz="2400" dirty="0" smtClean="0"/>
              <a:t> (right to maintain stream flows to a protected level; </a:t>
            </a:r>
            <a:r>
              <a:rPr lang="en-US" sz="2400" dirty="0"/>
              <a:t>K</a:t>
            </a:r>
            <a:r>
              <a:rPr lang="en-US" sz="2400" dirty="0" smtClean="0"/>
              <a:t>lamath rights survived termination)</a:t>
            </a:r>
          </a:p>
          <a:p>
            <a:pPr eaLnBrk="1" hangingPunct="1">
              <a:buFont typeface="Wingdings" pitchFamily="-65" charset="2"/>
              <a:buNone/>
            </a:pPr>
            <a:endParaRPr lang="en-US" sz="2400" dirty="0" smtClean="0"/>
          </a:p>
          <a:p>
            <a:pPr eaLnBrk="1" hangingPunct="1"/>
            <a:r>
              <a:rPr lang="en-US" sz="2400" i="1" dirty="0" smtClean="0">
                <a:cs typeface="Times New Roman" pitchFamily="-65" charset="0"/>
              </a:rPr>
              <a:t>Department of Ecology v. Yakima Res. Irr. Dist.</a:t>
            </a:r>
            <a:r>
              <a:rPr lang="en-US" sz="2400" dirty="0" smtClean="0">
                <a:cs typeface="Times New Roman" pitchFamily="-65" charset="0"/>
              </a:rPr>
              <a:t>, 850 P.2d 1306 (Wash. 1993</a:t>
            </a:r>
            <a:r>
              <a:rPr lang="en-US" sz="2400" dirty="0" smtClean="0"/>
              <a:t>) (on and off reservation claims)</a:t>
            </a:r>
          </a:p>
          <a:p>
            <a:pPr eaLnBrk="1" hangingPunct="1"/>
            <a:endParaRPr lang="en-US" sz="2400" dirty="0" smtClean="0"/>
          </a:p>
          <a:p>
            <a:pPr eaLnBrk="1" hangingPunct="1"/>
            <a:r>
              <a:rPr lang="en-US" sz="2400" i="1" dirty="0" smtClean="0"/>
              <a:t>United States v. Anderson</a:t>
            </a:r>
            <a:r>
              <a:rPr lang="en-US" sz="2400" dirty="0" smtClean="0"/>
              <a:t>, 591 F.Supp.1 (E.D. Wash. 1982) (water temperature;  still in litigation in 2015)</a:t>
            </a:r>
            <a:endParaRPr lang="en-US" sz="2400"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Litigation</a:t>
            </a:r>
            <a:endParaRPr lang="en-US" dirty="0"/>
          </a:p>
        </p:txBody>
      </p:sp>
      <p:sp>
        <p:nvSpPr>
          <p:cNvPr id="3" name="Content Placeholder 2"/>
          <p:cNvSpPr>
            <a:spLocks noGrp="1"/>
          </p:cNvSpPr>
          <p:nvPr>
            <p:ph idx="1"/>
          </p:nvPr>
        </p:nvSpPr>
        <p:spPr/>
        <p:txBody>
          <a:bodyPr>
            <a:normAutofit/>
          </a:bodyPr>
          <a:lstStyle/>
          <a:p>
            <a:r>
              <a:rPr lang="en-US" dirty="0"/>
              <a:t>Litigation </a:t>
            </a:r>
            <a:r>
              <a:rPr lang="en-US" dirty="0" smtClean="0"/>
              <a:t>generally follows </a:t>
            </a:r>
            <a:r>
              <a:rPr lang="en-US" dirty="0"/>
              <a:t>PIA measure, but tribes and U.S. advance other theories – homeland and instream flows</a:t>
            </a:r>
            <a:r>
              <a:rPr lang="en-US" dirty="0" smtClean="0"/>
              <a:t>; </a:t>
            </a:r>
            <a:endParaRPr lang="en-US" dirty="0"/>
          </a:p>
          <a:p>
            <a:endParaRPr lang="en-US" dirty="0"/>
          </a:p>
          <a:p>
            <a:r>
              <a:rPr lang="en-US" dirty="0"/>
              <a:t>Big Horn decision affirms large PIA </a:t>
            </a:r>
            <a:r>
              <a:rPr lang="en-US" dirty="0" smtClean="0"/>
              <a:t>award, </a:t>
            </a:r>
            <a:r>
              <a:rPr lang="en-US" dirty="0" err="1" smtClean="0"/>
              <a:t>pfor</a:t>
            </a:r>
            <a:r>
              <a:rPr lang="en-US" dirty="0" smtClean="0"/>
              <a:t> </a:t>
            </a:r>
            <a:r>
              <a:rPr lang="en-US" dirty="0" smtClean="0"/>
              <a:t>narrow interpretation of purposes </a:t>
            </a:r>
            <a:r>
              <a:rPr lang="en-US" dirty="0"/>
              <a:t>of reservation</a:t>
            </a:r>
          </a:p>
          <a:p>
            <a:pPr marL="0" indent="0">
              <a:buNone/>
            </a:pPr>
            <a:endParaRPr lang="en-US" dirty="0"/>
          </a:p>
          <a:p>
            <a:r>
              <a:rPr lang="en-US" dirty="0" smtClean="0"/>
              <a:t>Compare Gila </a:t>
            </a:r>
            <a:r>
              <a:rPr lang="en-US" dirty="0"/>
              <a:t>River --  AZ S.Ct. multi factor homeland </a:t>
            </a:r>
            <a:r>
              <a:rPr lang="en-US" dirty="0" smtClean="0"/>
              <a:t>test</a:t>
            </a:r>
            <a:r>
              <a:rPr lang="en-US" dirty="0"/>
              <a:t> </a:t>
            </a:r>
            <a:r>
              <a:rPr lang="en-US" dirty="0" smtClean="0"/>
              <a:t>(”</a:t>
            </a:r>
            <a:r>
              <a:rPr lang="en-US" dirty="0" smtClean="0"/>
              <a:t>minimum need” from federal reserved cases)</a:t>
            </a:r>
            <a:endParaRPr lang="en-US" dirty="0"/>
          </a:p>
          <a:p>
            <a:endParaRPr lang="en-US" dirty="0"/>
          </a:p>
        </p:txBody>
      </p:sp>
    </p:spTree>
    <p:extLst>
      <p:ext uri="{BB962C8B-B14F-4D97-AF65-F5344CB8AC3E}">
        <p14:creationId xmlns:p14="http://schemas.microsoft.com/office/powerpoint/2010/main" val="3677476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Quantification</a:t>
            </a:r>
          </a:p>
        </p:txBody>
      </p:sp>
      <p:sp>
        <p:nvSpPr>
          <p:cNvPr id="3" name="Content Placeholder 2"/>
          <p:cNvSpPr>
            <a:spLocks noGrp="1"/>
          </p:cNvSpPr>
          <p:nvPr>
            <p:ph idx="1"/>
          </p:nvPr>
        </p:nvSpPr>
        <p:spPr/>
        <p:txBody>
          <a:bodyPr/>
          <a:lstStyle/>
          <a:p>
            <a:r>
              <a:rPr lang="en-US" dirty="0" smtClean="0"/>
              <a:t>Agricultural purposes:  </a:t>
            </a:r>
          </a:p>
          <a:p>
            <a:pPr marL="880110" lvl="1" indent="-514350">
              <a:buAutoNum type="arabicPeriod"/>
            </a:pPr>
            <a:r>
              <a:rPr lang="en-US" dirty="0" smtClean="0"/>
              <a:t>water right awarded for current and historically irrigated land</a:t>
            </a:r>
          </a:p>
          <a:p>
            <a:pPr marL="880110" lvl="1" indent="-514350">
              <a:buAutoNum type="arabicPeriod"/>
            </a:pPr>
            <a:r>
              <a:rPr lang="en-US" dirty="0" smtClean="0"/>
              <a:t>Future lands are provided water if meet the PIA </a:t>
            </a:r>
            <a:r>
              <a:rPr lang="en-US" dirty="0" smtClean="0"/>
              <a:t>test</a:t>
            </a:r>
          </a:p>
          <a:p>
            <a:pPr marL="880110" lvl="1" indent="-514350">
              <a:buAutoNum type="arabicPeriod"/>
            </a:pPr>
            <a:endParaRPr lang="en-US" dirty="0" smtClean="0"/>
          </a:p>
          <a:p>
            <a:pPr marL="514350" indent="-514350">
              <a:buAutoNum type="arabicPeriod"/>
            </a:pPr>
            <a:endParaRPr lang="en-US" dirty="0"/>
          </a:p>
          <a:p>
            <a:r>
              <a:rPr lang="en-US" dirty="0"/>
              <a:t>Big Horn decision affirms large PIA award in 4-4 </a:t>
            </a:r>
            <a:r>
              <a:rPr lang="en-US" dirty="0" smtClean="0"/>
              <a:t>decision</a:t>
            </a:r>
            <a:endParaRPr lang="en-US" dirty="0"/>
          </a:p>
          <a:p>
            <a:pPr marL="0" indent="0">
              <a:buNone/>
            </a:pPr>
            <a:endParaRPr lang="en-US" dirty="0"/>
          </a:p>
        </p:txBody>
      </p:sp>
    </p:spTree>
    <p:extLst>
      <p:ext uri="{BB962C8B-B14F-4D97-AF65-F5344CB8AC3E}">
        <p14:creationId xmlns:p14="http://schemas.microsoft.com/office/powerpoint/2010/main" val="1260824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Litigation</a:t>
            </a:r>
            <a:endParaRPr lang="en-US" dirty="0"/>
          </a:p>
        </p:txBody>
      </p:sp>
      <p:sp>
        <p:nvSpPr>
          <p:cNvPr id="3" name="Content Placeholder 2"/>
          <p:cNvSpPr>
            <a:spLocks noGrp="1"/>
          </p:cNvSpPr>
          <p:nvPr>
            <p:ph idx="1"/>
          </p:nvPr>
        </p:nvSpPr>
        <p:spPr/>
        <p:txBody>
          <a:bodyPr>
            <a:normAutofit/>
          </a:bodyPr>
          <a:lstStyle/>
          <a:p>
            <a:r>
              <a:rPr lang="en-US" dirty="0" smtClean="0"/>
              <a:t>State courts and federal courts adopt various interpretations of Indian rights; Groundwater claims largely successful, </a:t>
            </a:r>
            <a:r>
              <a:rPr lang="en-US" i="1" dirty="0" smtClean="0"/>
              <a:t>See</a:t>
            </a:r>
            <a:r>
              <a:rPr lang="en-US" dirty="0" smtClean="0"/>
              <a:t> </a:t>
            </a:r>
            <a:r>
              <a:rPr lang="en-US" i="1" dirty="0" smtClean="0"/>
              <a:t>Agua </a:t>
            </a:r>
            <a:r>
              <a:rPr lang="en-US" i="1" dirty="0" smtClean="0"/>
              <a:t>Caliente</a:t>
            </a:r>
            <a:r>
              <a:rPr lang="en-US" dirty="0" smtClean="0"/>
              <a:t> (9</a:t>
            </a:r>
            <a:r>
              <a:rPr lang="en-US" baseline="30000" dirty="0" smtClean="0"/>
              <a:t>th</a:t>
            </a:r>
            <a:r>
              <a:rPr lang="en-US" dirty="0" smtClean="0"/>
              <a:t> Cir. 2017)</a:t>
            </a:r>
          </a:p>
          <a:p>
            <a:endParaRPr lang="en-US" dirty="0"/>
          </a:p>
          <a:p>
            <a:r>
              <a:rPr lang="en-US" dirty="0" smtClean="0"/>
              <a:t>Strong foundation in </a:t>
            </a:r>
            <a:r>
              <a:rPr lang="en-US" i="1" dirty="0" smtClean="0"/>
              <a:t>Winters</a:t>
            </a:r>
            <a:r>
              <a:rPr lang="en-US" dirty="0" smtClean="0"/>
              <a:t> and </a:t>
            </a:r>
            <a:r>
              <a:rPr lang="en-US" i="1" dirty="0" smtClean="0"/>
              <a:t>Winans</a:t>
            </a:r>
          </a:p>
          <a:p>
            <a:endParaRPr lang="en-US" i="1" dirty="0"/>
          </a:p>
          <a:p>
            <a:r>
              <a:rPr lang="en-US" dirty="0" smtClean="0"/>
              <a:t>Little</a:t>
            </a:r>
            <a:r>
              <a:rPr lang="en-US" dirty="0" smtClean="0"/>
              <a:t> </a:t>
            </a:r>
            <a:r>
              <a:rPr lang="en-US" dirty="0"/>
              <a:t>U.S. Supreme Court Guidance </a:t>
            </a:r>
            <a:endParaRPr lang="en-US" i="1" dirty="0" smtClean="0"/>
          </a:p>
          <a:p>
            <a:endParaRPr lang="en-US" i="1" dirty="0"/>
          </a:p>
          <a:p>
            <a:r>
              <a:rPr lang="en-US" dirty="0" smtClean="0"/>
              <a:t>Great uncertainty in the details</a:t>
            </a:r>
            <a:endParaRPr lang="en-US" dirty="0"/>
          </a:p>
        </p:txBody>
      </p:sp>
    </p:spTree>
    <p:extLst>
      <p:ext uri="{BB962C8B-B14F-4D97-AF65-F5344CB8AC3E}">
        <p14:creationId xmlns:p14="http://schemas.microsoft.com/office/powerpoint/2010/main" val="1712640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Allotment Water Rights</a:t>
            </a:r>
            <a:endParaRPr lang="en-US" dirty="0"/>
          </a:p>
        </p:txBody>
      </p:sp>
      <p:sp>
        <p:nvSpPr>
          <p:cNvPr id="3" name="Content Placeholder 2"/>
          <p:cNvSpPr>
            <a:spLocks noGrp="1"/>
          </p:cNvSpPr>
          <p:nvPr>
            <p:ph idx="1"/>
          </p:nvPr>
        </p:nvSpPr>
        <p:spPr/>
        <p:txBody>
          <a:bodyPr/>
          <a:lstStyle/>
          <a:p>
            <a:r>
              <a:rPr lang="en-US" dirty="0" smtClean="0"/>
              <a:t>U.S. v. Powers (1939) (non-Indian right to use waters of Indian allottees)</a:t>
            </a:r>
          </a:p>
          <a:p>
            <a:endParaRPr lang="en-US" dirty="0"/>
          </a:p>
          <a:p>
            <a:r>
              <a:rPr lang="en-US" dirty="0" smtClean="0"/>
              <a:t>Colville Tribes v. Walton (1985) (non-Indian gets water on pro-rata share of irrigable acres as upper limit – based on actual Indian use and “reasonable diligence” here, 30 acres regularly irrigated over 23-27 year period; attempt to increase to 104 acres fails</a:t>
            </a:r>
            <a:r>
              <a:rPr lang="en-US" dirty="0" smtClean="0"/>
              <a:t>)</a:t>
            </a:r>
            <a:endParaRPr lang="en-US" dirty="0" smtClean="0"/>
          </a:p>
        </p:txBody>
      </p:sp>
    </p:spTree>
    <p:extLst>
      <p:ext uri="{BB962C8B-B14F-4D97-AF65-F5344CB8AC3E}">
        <p14:creationId xmlns:p14="http://schemas.microsoft.com/office/powerpoint/2010/main" val="797639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Indian water rights rooted in federal law, including aboriginal title as recognized in U.S.</a:t>
            </a:r>
          </a:p>
          <a:p>
            <a:endParaRPr lang="en-US" dirty="0"/>
          </a:p>
          <a:p>
            <a:r>
              <a:rPr lang="en-US" dirty="0" smtClean="0"/>
              <a:t>Deep conflicts between Indian and non-Indian rights</a:t>
            </a:r>
          </a:p>
          <a:p>
            <a:endParaRPr lang="en-US" dirty="0"/>
          </a:p>
          <a:p>
            <a:r>
              <a:rPr lang="en-US" dirty="0" smtClean="0"/>
              <a:t>Indian treaties, agreements, statutes and Executive Orders at foundation of tribal water rights</a:t>
            </a:r>
          </a:p>
          <a:p>
            <a:endParaRPr lang="en-US" dirty="0"/>
          </a:p>
          <a:p>
            <a:r>
              <a:rPr lang="en-US" dirty="0" smtClean="0"/>
              <a:t>Expensive and lengthy litigation; settlements</a:t>
            </a:r>
            <a:endParaRPr lang="en-US" dirty="0"/>
          </a:p>
        </p:txBody>
      </p:sp>
    </p:spTree>
    <p:extLst>
      <p:ext uri="{BB962C8B-B14F-4D97-AF65-F5344CB8AC3E}">
        <p14:creationId xmlns:p14="http://schemas.microsoft.com/office/powerpoint/2010/main" val="2434936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Settlements</a:t>
            </a:r>
            <a:endParaRPr lang="en-US" dirty="0"/>
          </a:p>
        </p:txBody>
      </p:sp>
      <p:sp>
        <p:nvSpPr>
          <p:cNvPr id="3" name="Content Placeholder 2"/>
          <p:cNvSpPr>
            <a:spLocks noGrp="1"/>
          </p:cNvSpPr>
          <p:nvPr>
            <p:ph idx="1"/>
          </p:nvPr>
        </p:nvSpPr>
        <p:spPr/>
        <p:txBody>
          <a:bodyPr/>
          <a:lstStyle/>
          <a:p>
            <a:r>
              <a:rPr lang="en-US" dirty="0" smtClean="0"/>
              <a:t>Congressional approval usually required:  1.  appropriations authorized; and 2. tribal rights are trust property</a:t>
            </a:r>
          </a:p>
          <a:p>
            <a:endParaRPr lang="en-US" dirty="0"/>
          </a:p>
          <a:p>
            <a:r>
              <a:rPr lang="en-US" dirty="0" smtClean="0"/>
              <a:t>32 settlements approved by Congress; 3-4 others without such approval</a:t>
            </a:r>
          </a:p>
          <a:p>
            <a:endParaRPr lang="en-US" dirty="0"/>
          </a:p>
          <a:p>
            <a:r>
              <a:rPr lang="en-US" smtClean="0"/>
              <a:t>Litigation marches on slowly</a:t>
            </a:r>
            <a:endParaRPr lang="en-US" dirty="0"/>
          </a:p>
        </p:txBody>
      </p:sp>
    </p:spTree>
    <p:extLst>
      <p:ext uri="{BB962C8B-B14F-4D97-AF65-F5344CB8AC3E}">
        <p14:creationId xmlns:p14="http://schemas.microsoft.com/office/powerpoint/2010/main" val="22977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US" dirty="0" smtClean="0"/>
              <a:t>Indian Water Settlements </a:t>
            </a:r>
          </a:p>
        </p:txBody>
      </p:sp>
      <p:sp>
        <p:nvSpPr>
          <p:cNvPr id="158723" name="Rectangle 3"/>
          <p:cNvSpPr>
            <a:spLocks noGrp="1" noChangeArrowheads="1"/>
          </p:cNvSpPr>
          <p:nvPr>
            <p:ph idx="1"/>
          </p:nvPr>
        </p:nvSpPr>
        <p:spPr/>
        <p:txBody>
          <a:bodyPr>
            <a:normAutofit/>
          </a:bodyPr>
          <a:lstStyle/>
          <a:p>
            <a:r>
              <a:rPr lang="en-US" dirty="0">
                <a:latin typeface="Arial"/>
                <a:cs typeface="Arial"/>
              </a:rPr>
              <a:t>Criteria and Procedures on p. 765-66;  OMB Directive (June 2016</a:t>
            </a:r>
            <a:r>
              <a:rPr lang="en-US" dirty="0" smtClean="0">
                <a:latin typeface="Arial"/>
                <a:cs typeface="Arial"/>
              </a:rPr>
              <a:t>)</a:t>
            </a:r>
          </a:p>
          <a:p>
            <a:pPr eaLnBrk="1" hangingPunct="1"/>
            <a:endParaRPr lang="en-US" dirty="0">
              <a:latin typeface="Arial"/>
              <a:cs typeface="Arial"/>
            </a:endParaRPr>
          </a:p>
          <a:p>
            <a:pPr eaLnBrk="1" hangingPunct="1"/>
            <a:r>
              <a:rPr lang="en-US" dirty="0" smtClean="0">
                <a:latin typeface="Arial"/>
                <a:cs typeface="Arial"/>
              </a:rPr>
              <a:t>Thirty-two Indian water settlements since 1978; </a:t>
            </a:r>
          </a:p>
          <a:p>
            <a:endParaRPr lang="en-US" dirty="0">
              <a:latin typeface="Arial"/>
              <a:cs typeface="Arial"/>
            </a:endParaRPr>
          </a:p>
          <a:p>
            <a:r>
              <a:rPr lang="en-US" dirty="0" smtClean="0"/>
              <a:t>Three most recent: Pub</a:t>
            </a:r>
            <a:r>
              <a:rPr lang="en-US" dirty="0"/>
              <a:t>. L. No. 114-322 (2016</a:t>
            </a:r>
            <a:r>
              <a:rPr lang="en-US" dirty="0" smtClean="0"/>
              <a:t>) </a:t>
            </a:r>
            <a:r>
              <a:rPr lang="en-US" dirty="0"/>
              <a:t>Pechanga </a:t>
            </a:r>
            <a:r>
              <a:rPr lang="en-US" dirty="0" smtClean="0"/>
              <a:t>Band of Luiseno Mission Indians;   </a:t>
            </a:r>
            <a:r>
              <a:rPr lang="en-US" dirty="0"/>
              <a:t>Choctaw Nation </a:t>
            </a:r>
            <a:r>
              <a:rPr lang="en-US" dirty="0" smtClean="0"/>
              <a:t> </a:t>
            </a:r>
            <a:r>
              <a:rPr lang="en-US" dirty="0"/>
              <a:t>and </a:t>
            </a:r>
            <a:r>
              <a:rPr lang="en-US" dirty="0" smtClean="0"/>
              <a:t> Chickasaw Nation;  Blackfeet Tribe.</a:t>
            </a:r>
            <a:endParaRPr lang="en-US" dirty="0"/>
          </a:p>
          <a:p>
            <a:endParaRPr lang="en-US" dirty="0" smtClean="0">
              <a:latin typeface="Arial"/>
              <a:cs typeface="Arial"/>
            </a:endParaRPr>
          </a:p>
          <a:p>
            <a:endParaRPr lang="en-US" dirty="0" smtClean="0">
              <a:latin typeface="Arial"/>
              <a:cs typeface="Arial"/>
            </a:endParaRPr>
          </a:p>
          <a:p>
            <a:endParaRPr lang="en-US"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Regulatory Authority</a:t>
            </a:r>
            <a:endParaRPr lang="en-US" sz="4400" dirty="0"/>
          </a:p>
        </p:txBody>
      </p:sp>
      <p:sp>
        <p:nvSpPr>
          <p:cNvPr id="3" name="Content Placeholder 2"/>
          <p:cNvSpPr>
            <a:spLocks noGrp="1"/>
          </p:cNvSpPr>
          <p:nvPr>
            <p:ph idx="1"/>
          </p:nvPr>
        </p:nvSpPr>
        <p:spPr/>
        <p:txBody>
          <a:bodyPr/>
          <a:lstStyle/>
          <a:p>
            <a:r>
              <a:rPr lang="en-US" i="1" dirty="0" smtClean="0"/>
              <a:t>Walton v. Confederated Tribes of the Colville Reservatio</a:t>
            </a:r>
            <a:r>
              <a:rPr lang="en-US" dirty="0" smtClean="0"/>
              <a:t>n (9</a:t>
            </a:r>
            <a:r>
              <a:rPr lang="en-US" baseline="30000" dirty="0" smtClean="0"/>
              <a:t>th</a:t>
            </a:r>
            <a:r>
              <a:rPr lang="en-US" dirty="0" smtClean="0"/>
              <a:t> Cir. 1981) (no state regulation of non-Indian on fee lands on No Name Creek – non-navigable creek entirely within reservation)</a:t>
            </a:r>
          </a:p>
          <a:p>
            <a:endParaRPr lang="en-US" dirty="0"/>
          </a:p>
          <a:p>
            <a:r>
              <a:rPr lang="en-US" i="1" dirty="0" smtClean="0"/>
              <a:t>U.S. v. Anderson </a:t>
            </a:r>
            <a:r>
              <a:rPr lang="en-US" dirty="0" smtClean="0"/>
              <a:t>(9</a:t>
            </a:r>
            <a:r>
              <a:rPr lang="en-US" baseline="30000" dirty="0" smtClean="0"/>
              <a:t>th</a:t>
            </a:r>
            <a:r>
              <a:rPr lang="en-US" dirty="0" smtClean="0"/>
              <a:t> Cir. 1984) (state may regulate non-Indian water use within reservation when navigable river is only partially within reservation)</a:t>
            </a:r>
          </a:p>
          <a:p>
            <a:endParaRPr lang="en-US" dirty="0"/>
          </a:p>
          <a:p>
            <a:endParaRPr lang="en-US" dirty="0"/>
          </a:p>
        </p:txBody>
      </p:sp>
    </p:spTree>
    <p:extLst>
      <p:ext uri="{BB962C8B-B14F-4D97-AF65-F5344CB8AC3E}">
        <p14:creationId xmlns:p14="http://schemas.microsoft.com/office/powerpoint/2010/main" val="3910655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Power to Regulate</a:t>
            </a:r>
            <a:endParaRPr lang="en-US" dirty="0"/>
          </a:p>
        </p:txBody>
      </p:sp>
      <p:sp>
        <p:nvSpPr>
          <p:cNvPr id="3" name="Content Placeholder 2"/>
          <p:cNvSpPr>
            <a:spLocks noGrp="1"/>
          </p:cNvSpPr>
          <p:nvPr>
            <p:ph idx="1"/>
          </p:nvPr>
        </p:nvSpPr>
        <p:spPr/>
        <p:txBody>
          <a:bodyPr/>
          <a:lstStyle/>
          <a:p>
            <a:r>
              <a:rPr lang="en-US" dirty="0" smtClean="0"/>
              <a:t>Water use on reservations</a:t>
            </a:r>
          </a:p>
          <a:p>
            <a:endParaRPr lang="en-US" dirty="0"/>
          </a:p>
          <a:p>
            <a:r>
              <a:rPr lang="en-US" dirty="0" smtClean="0"/>
              <a:t>Water quality on and off reservations</a:t>
            </a:r>
          </a:p>
          <a:p>
            <a:endParaRPr lang="en-US" dirty="0"/>
          </a:p>
          <a:p>
            <a:r>
              <a:rPr lang="en-US" dirty="0" smtClean="0"/>
              <a:t>Not much litigation or effort; why not?</a:t>
            </a:r>
          </a:p>
          <a:p>
            <a:endParaRPr lang="en-US" dirty="0"/>
          </a:p>
          <a:p>
            <a:r>
              <a:rPr lang="en-US" i="1" dirty="0" smtClean="0"/>
              <a:t>See</a:t>
            </a:r>
            <a:r>
              <a:rPr lang="en-US" dirty="0" smtClean="0"/>
              <a:t> Robert T. Anderson, </a:t>
            </a:r>
            <a:r>
              <a:rPr lang="en-US" i="1" cap="small" dirty="0"/>
              <a:t>Water Rights, Water Quality and </a:t>
            </a:r>
            <a:r>
              <a:rPr lang="en-US" i="1" cap="small" dirty="0" smtClean="0"/>
              <a:t>Regulatory Jurisdiction</a:t>
            </a:r>
            <a:r>
              <a:rPr lang="en-US" dirty="0" smtClean="0"/>
              <a:t>, </a:t>
            </a:r>
            <a:r>
              <a:rPr lang="en-US" cap="small" dirty="0" smtClean="0"/>
              <a:t>34 </a:t>
            </a:r>
            <a:r>
              <a:rPr lang="en-US" cap="small" dirty="0"/>
              <a:t>Stan. Envtl. L. J. </a:t>
            </a:r>
            <a:r>
              <a:rPr lang="en-US" cap="small" dirty="0" smtClean="0"/>
              <a:t>101 </a:t>
            </a:r>
            <a:r>
              <a:rPr lang="en-US" cap="small" dirty="0"/>
              <a:t>(2015</a:t>
            </a:r>
            <a:r>
              <a:rPr lang="en-US" cap="small" dirty="0" smtClean="0"/>
              <a:t>)</a:t>
            </a:r>
            <a:r>
              <a:rPr lang="en-US" dirty="0" smtClean="0"/>
              <a:t> </a:t>
            </a:r>
          </a:p>
          <a:p>
            <a:endParaRPr lang="en-US" dirty="0"/>
          </a:p>
          <a:p>
            <a:endParaRPr lang="en-US" dirty="0"/>
          </a:p>
        </p:txBody>
      </p:sp>
    </p:spTree>
    <p:extLst>
      <p:ext uri="{BB962C8B-B14F-4D97-AF65-F5344CB8AC3E}">
        <p14:creationId xmlns:p14="http://schemas.microsoft.com/office/powerpoint/2010/main" val="3128140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Treaty-Based Habitat Protection</a:t>
            </a:r>
            <a:endParaRPr lang="en-US" dirty="0"/>
          </a:p>
        </p:txBody>
      </p:sp>
      <p:sp>
        <p:nvSpPr>
          <p:cNvPr id="3" name="Content Placeholder 2"/>
          <p:cNvSpPr>
            <a:spLocks noGrp="1"/>
          </p:cNvSpPr>
          <p:nvPr>
            <p:ph idx="1"/>
          </p:nvPr>
        </p:nvSpPr>
        <p:spPr/>
        <p:txBody>
          <a:bodyPr/>
          <a:lstStyle/>
          <a:p>
            <a:r>
              <a:rPr lang="en-US" dirty="0" smtClean="0"/>
              <a:t>U.S. v. Washington (1979) (Stevens Treaties provide for 50% tribal share of fish passing usual an accustomed stations</a:t>
            </a:r>
          </a:p>
          <a:p>
            <a:endParaRPr lang="en-US" dirty="0"/>
          </a:p>
          <a:p>
            <a:r>
              <a:rPr lang="en-US" dirty="0" smtClean="0"/>
              <a:t>Continued impact of </a:t>
            </a:r>
            <a:r>
              <a:rPr lang="en-US" i="1" dirty="0" smtClean="0"/>
              <a:t>Winans</a:t>
            </a:r>
            <a:r>
              <a:rPr lang="en-US" dirty="0" smtClean="0"/>
              <a:t>; protect treaty share from state and private interference</a:t>
            </a:r>
          </a:p>
          <a:p>
            <a:endParaRPr lang="en-US" dirty="0"/>
          </a:p>
          <a:p>
            <a:r>
              <a:rPr lang="en-US" dirty="0" smtClean="0"/>
              <a:t>Protection of environment for treaty fisheries</a:t>
            </a:r>
          </a:p>
          <a:p>
            <a:endParaRPr lang="en-US" dirty="0"/>
          </a:p>
          <a:p>
            <a:endParaRPr lang="en-US" dirty="0"/>
          </a:p>
        </p:txBody>
      </p:sp>
    </p:spTree>
    <p:extLst>
      <p:ext uri="{BB962C8B-B14F-4D97-AF65-F5344CB8AC3E}">
        <p14:creationId xmlns:p14="http://schemas.microsoft.com/office/powerpoint/2010/main" val="325005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Culvert Litigation</a:t>
            </a:r>
            <a:endParaRPr lang="en-US" dirty="0"/>
          </a:p>
        </p:txBody>
      </p:sp>
      <p:sp>
        <p:nvSpPr>
          <p:cNvPr id="3" name="Content Placeholder 2"/>
          <p:cNvSpPr>
            <a:spLocks noGrp="1"/>
          </p:cNvSpPr>
          <p:nvPr>
            <p:ph idx="1"/>
          </p:nvPr>
        </p:nvSpPr>
        <p:spPr/>
        <p:txBody>
          <a:bodyPr/>
          <a:lstStyle/>
          <a:p>
            <a:r>
              <a:rPr lang="en-US" dirty="0" smtClean="0"/>
              <a:t>Phase II of U.S. v. Washington litigation; early 1980s; 9</a:t>
            </a:r>
            <a:r>
              <a:rPr lang="en-US" baseline="30000" dirty="0" smtClean="0"/>
              <a:t>th</a:t>
            </a:r>
            <a:r>
              <a:rPr lang="en-US" dirty="0" smtClean="0"/>
              <a:t> circuit vacates lower court decisions on summary judgment to wait for actual controversy</a:t>
            </a:r>
          </a:p>
          <a:p>
            <a:endParaRPr lang="en-US" dirty="0"/>
          </a:p>
          <a:p>
            <a:r>
              <a:rPr lang="en-US" dirty="0" smtClean="0"/>
              <a:t>Late 1990s;  studies reveal state constructed and owned culverts blocking large numbers of salmon</a:t>
            </a:r>
          </a:p>
          <a:p>
            <a:endParaRPr lang="en-US" dirty="0"/>
          </a:p>
          <a:p>
            <a:r>
              <a:rPr lang="en-US" dirty="0" smtClean="0"/>
              <a:t>Tribes and United States sue Washington to mandate repairs</a:t>
            </a:r>
          </a:p>
          <a:p>
            <a:endParaRPr lang="en-US" dirty="0"/>
          </a:p>
          <a:p>
            <a:endParaRPr lang="en-US" dirty="0"/>
          </a:p>
        </p:txBody>
      </p:sp>
    </p:spTree>
    <p:extLst>
      <p:ext uri="{BB962C8B-B14F-4D97-AF65-F5344CB8AC3E}">
        <p14:creationId xmlns:p14="http://schemas.microsoft.com/office/powerpoint/2010/main" val="3378481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buFont typeface="Symbol" pitchFamily="18" charset="2"/>
              <a:buChar char=""/>
              <a:defRPr/>
            </a:pPr>
            <a:r>
              <a:rPr lang="en-US" sz="2800" dirty="0" smtClean="0"/>
              <a:t>“we </a:t>
            </a:r>
            <a:r>
              <a:rPr lang="en-US" sz="2800" dirty="0"/>
              <a:t>conclude that in building and maintaining barrier culverts Washington has violated, and continues to violate, its obligation to the Tribes under the fishing clause of the Treaties</a:t>
            </a:r>
            <a:r>
              <a:rPr lang="en-US" sz="2800" dirty="0" smtClean="0"/>
              <a:t>.” </a:t>
            </a:r>
          </a:p>
          <a:p>
            <a:pPr>
              <a:buFont typeface="Symbol" pitchFamily="18" charset="2"/>
              <a:buChar char=""/>
              <a:defRPr/>
            </a:pPr>
            <a:endParaRPr lang="en-US" sz="2800" dirty="0"/>
          </a:p>
          <a:p>
            <a:pPr>
              <a:buFont typeface="Symbol" pitchFamily="18" charset="2"/>
              <a:buChar char=""/>
              <a:defRPr/>
            </a:pPr>
            <a:r>
              <a:rPr lang="en-US" sz="2800" dirty="0" smtClean="0"/>
              <a:t>Mandatory injunction issues to compel repair</a:t>
            </a:r>
            <a:r>
              <a:rPr lang="en-US" sz="2800" dirty="0"/>
              <a:t/>
            </a:r>
            <a:br>
              <a:rPr lang="en-US" sz="2800" dirty="0"/>
            </a:br>
            <a:r>
              <a:rPr lang="en-US" sz="2800" dirty="0"/>
              <a:t/>
            </a:r>
            <a:br>
              <a:rPr lang="en-US" sz="2800" dirty="0"/>
            </a:br>
            <a:r>
              <a:rPr lang="en-US" sz="2800" u="sng" dirty="0"/>
              <a:t>United States v. Washington</a:t>
            </a:r>
            <a:r>
              <a:rPr lang="en-US" sz="2800" dirty="0"/>
              <a:t>, </a:t>
            </a:r>
            <a:r>
              <a:rPr lang="en-US" sz="2800" dirty="0" smtClean="0"/>
              <a:t> </a:t>
            </a:r>
            <a:r>
              <a:rPr lang="cs-CZ" sz="2800" dirty="0"/>
              <a:t>827 F.3d </a:t>
            </a:r>
            <a:r>
              <a:rPr lang="cs-CZ" sz="2800" dirty="0" smtClean="0"/>
              <a:t>836</a:t>
            </a:r>
            <a:endParaRPr lang="de-DE" sz="2800" dirty="0"/>
          </a:p>
          <a:p>
            <a:pPr>
              <a:buFont typeface="Symbol" pitchFamily="18" charset="2"/>
              <a:buChar char=""/>
              <a:defRPr/>
            </a:pPr>
            <a:r>
              <a:rPr lang="en-US" sz="2800" dirty="0" smtClean="0"/>
              <a:t>(</a:t>
            </a:r>
            <a:r>
              <a:rPr lang="en-US" sz="2800" dirty="0"/>
              <a:t>9th Cir. </a:t>
            </a:r>
            <a:r>
              <a:rPr lang="en-US" sz="2800" dirty="0" smtClean="0"/>
              <a:t>2016</a:t>
            </a:r>
            <a:r>
              <a:rPr lang="en-US" sz="2800" dirty="0"/>
              <a:t>)</a:t>
            </a:r>
          </a:p>
          <a:p>
            <a:pPr marL="274320" indent="-274320" eaLnBrk="1" fontAlgn="auto" hangingPunct="1">
              <a:spcAft>
                <a:spcPts val="0"/>
              </a:spcAft>
              <a:buFont typeface="Symbol" pitchFamily="18" charset="2"/>
              <a:buChar char=""/>
              <a:defRPr/>
            </a:pPr>
            <a:endParaRPr lang="en-US" dirty="0">
              <a:ea typeface="+mn-ea"/>
              <a:cs typeface="+mn-cs"/>
            </a:endParaRPr>
          </a:p>
        </p:txBody>
      </p:sp>
      <p:sp>
        <p:nvSpPr>
          <p:cNvPr id="72706" name="Title 1"/>
          <p:cNvSpPr>
            <a:spLocks noGrp="1"/>
          </p:cNvSpPr>
          <p:nvPr>
            <p:ph type="title"/>
          </p:nvPr>
        </p:nvSpPr>
        <p:spPr>
          <a:xfrm>
            <a:off x="457200" y="609600"/>
            <a:ext cx="8229600" cy="1237488"/>
          </a:xfrm>
        </p:spPr>
        <p:txBody>
          <a:bodyPr>
            <a:noAutofit/>
          </a:bodyPr>
          <a:lstStyle/>
          <a:p>
            <a:r>
              <a:rPr lang="en-US" sz="4000" dirty="0" smtClean="0"/>
              <a:t>U.S</a:t>
            </a:r>
            <a:r>
              <a:rPr lang="en-US" sz="4000" dirty="0"/>
              <a:t>. v. </a:t>
            </a:r>
            <a:r>
              <a:rPr lang="en-US" sz="4000" dirty="0" smtClean="0"/>
              <a:t>Washington (9</a:t>
            </a:r>
            <a:r>
              <a:rPr lang="en-US" sz="4000" baseline="30000" dirty="0" smtClean="0"/>
              <a:t>th</a:t>
            </a:r>
            <a:r>
              <a:rPr lang="en-US" sz="4000" dirty="0" smtClean="0"/>
              <a:t> </a:t>
            </a:r>
            <a:r>
              <a:rPr lang="en-US" sz="4000" dirty="0"/>
              <a:t>Cir. 2016)</a:t>
            </a:r>
            <a:br>
              <a:rPr lang="en-US" sz="4000" dirty="0"/>
            </a:br>
            <a:endParaRPr lang="en-US" sz="4000" dirty="0">
              <a:latin typeface="Candara" charset="0"/>
            </a:endParaRPr>
          </a:p>
        </p:txBody>
      </p:sp>
    </p:spTree>
    <p:extLst>
      <p:ext uri="{BB962C8B-B14F-4D97-AF65-F5344CB8AC3E}">
        <p14:creationId xmlns:p14="http://schemas.microsoft.com/office/powerpoint/2010/main" val="1621295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Act </a:t>
            </a:r>
            <a:endParaRPr lang="en-US" dirty="0"/>
          </a:p>
        </p:txBody>
      </p:sp>
      <p:sp>
        <p:nvSpPr>
          <p:cNvPr id="3" name="Content Placeholder 2"/>
          <p:cNvSpPr>
            <a:spLocks noGrp="1"/>
          </p:cNvSpPr>
          <p:nvPr>
            <p:ph idx="1"/>
          </p:nvPr>
        </p:nvSpPr>
        <p:spPr/>
        <p:txBody>
          <a:bodyPr>
            <a:normAutofit/>
          </a:bodyPr>
          <a:lstStyle/>
          <a:p>
            <a:r>
              <a:rPr lang="en-US" dirty="0" smtClean="0"/>
              <a:t>Cooperative </a:t>
            </a:r>
            <a:r>
              <a:rPr lang="en-US" dirty="0"/>
              <a:t>f</a:t>
            </a:r>
            <a:r>
              <a:rPr lang="en-US" dirty="0" smtClean="0"/>
              <a:t>ederalism approach provides for “treatment as a state”; Environment Protection Agency (EPA) Role</a:t>
            </a:r>
          </a:p>
          <a:p>
            <a:endParaRPr lang="en-US" dirty="0"/>
          </a:p>
          <a:p>
            <a:r>
              <a:rPr lang="en-US" dirty="0" smtClean="0"/>
              <a:t>“Since </a:t>
            </a:r>
            <a:r>
              <a:rPr lang="en-US" dirty="0"/>
              <a:t>1991, EPA has followed a cautious interpretation that has required tribes, as a condition of receiving TAS regulatory authority under section 518, to demonstrate inherent authority to regulate waters and activities on their reservations under principles of federal Indian common law</a:t>
            </a:r>
            <a:r>
              <a:rPr lang="en-US" dirty="0" smtClean="0"/>
              <a:t>.” </a:t>
            </a:r>
            <a:endParaRPr lang="en-US" dirty="0"/>
          </a:p>
          <a:p>
            <a:endParaRPr lang="en-US" dirty="0"/>
          </a:p>
        </p:txBody>
      </p:sp>
    </p:spTree>
    <p:extLst>
      <p:ext uri="{BB962C8B-B14F-4D97-AF65-F5344CB8AC3E}">
        <p14:creationId xmlns:p14="http://schemas.microsoft.com/office/powerpoint/2010/main" val="2984530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Interpretive Rule by EPA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charset="0"/>
                <a:ea typeface="Times New Roman" charset="0"/>
                <a:cs typeface="Times New Roman" charset="0"/>
              </a:rPr>
              <a:t>“[EPA]concludes </a:t>
            </a:r>
            <a:r>
              <a:rPr lang="en-US" dirty="0">
                <a:latin typeface="Times New Roman" charset="0"/>
                <a:ea typeface="Times New Roman" charset="0"/>
                <a:cs typeface="Times New Roman" charset="0"/>
              </a:rPr>
              <a:t>definitively that section 518 includes an express delegation of authority by Congress to Indian tribes to administer regulatory programs over their entire reservations, subject to the eligibility requirements in section 518. This reinterpretation streamlines the process for applying for TAS, eliminating the need for applicant tribes to demonstrate inherent authority to regulate under the Act and allowing eligible tribes to implement the congressional delegation of authority</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Revised Interpretation of Clean Water Act Tribal Provision, 81 </a:t>
            </a:r>
            <a:r>
              <a:rPr lang="en-US" dirty="0" smtClean="0">
                <a:latin typeface="Times New Roman" charset="0"/>
                <a:ea typeface="Times New Roman" charset="0"/>
                <a:cs typeface="Times New Roman" charset="0"/>
              </a:rPr>
              <a:t>Fed. Reg. 30183-01 (2016).</a:t>
            </a:r>
            <a:endParaRPr lang="en-US" dirty="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68644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CWA</a:t>
            </a:r>
            <a:endParaRPr lang="en-US" dirty="0"/>
          </a:p>
        </p:txBody>
      </p:sp>
      <p:sp>
        <p:nvSpPr>
          <p:cNvPr id="3" name="Content Placeholder 2"/>
          <p:cNvSpPr>
            <a:spLocks noGrp="1"/>
          </p:cNvSpPr>
          <p:nvPr>
            <p:ph idx="1"/>
          </p:nvPr>
        </p:nvSpPr>
        <p:spPr/>
        <p:txBody>
          <a:bodyPr>
            <a:normAutofit fontScale="92500"/>
          </a:bodyPr>
          <a:lstStyle/>
          <a:p>
            <a:r>
              <a:rPr lang="en-US" dirty="0"/>
              <a:t>If certified by EPA, tribes may set water quality standards more stringent than minimum federal </a:t>
            </a:r>
            <a:r>
              <a:rPr lang="en-US" dirty="0" smtClean="0"/>
              <a:t>standards</a:t>
            </a:r>
          </a:p>
          <a:p>
            <a:endParaRPr lang="en-US" dirty="0" smtClean="0"/>
          </a:p>
          <a:p>
            <a:r>
              <a:rPr lang="en-US" dirty="0"/>
              <a:t>May affect upstream discharges by blocking discharge permits that would result in violation of  water quality standards on </a:t>
            </a:r>
            <a:r>
              <a:rPr lang="en-US" dirty="0" smtClean="0"/>
              <a:t>reservation, </a:t>
            </a:r>
            <a:r>
              <a:rPr lang="en-US" i="1" dirty="0" smtClean="0"/>
              <a:t>City of Albuquerque v. Browner</a:t>
            </a:r>
          </a:p>
          <a:p>
            <a:endParaRPr lang="en-US" dirty="0"/>
          </a:p>
          <a:p>
            <a:r>
              <a:rPr lang="en-US" dirty="0" smtClean="0"/>
              <a:t>Tribes may also issue NPDES (point source) permits, but no tribe in the United States has sought to do so under the CWA</a:t>
            </a:r>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22719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Law Roots to Codes</a:t>
            </a:r>
            <a:endParaRPr lang="en-US" dirty="0"/>
          </a:p>
        </p:txBody>
      </p:sp>
      <p:sp>
        <p:nvSpPr>
          <p:cNvPr id="3" name="Content Placeholder 2"/>
          <p:cNvSpPr>
            <a:spLocks noGrp="1"/>
          </p:cNvSpPr>
          <p:nvPr>
            <p:ph idx="1"/>
          </p:nvPr>
        </p:nvSpPr>
        <p:spPr/>
        <p:txBody>
          <a:bodyPr/>
          <a:lstStyle/>
          <a:p>
            <a:r>
              <a:rPr lang="en-US" dirty="0" smtClean="0"/>
              <a:t>Mining camp rules for mining claims applied to water used in those camps under territorial and state law</a:t>
            </a:r>
          </a:p>
          <a:p>
            <a:endParaRPr lang="en-US" dirty="0"/>
          </a:p>
          <a:p>
            <a:r>
              <a:rPr lang="en-US" dirty="0" smtClean="0"/>
              <a:t>Chaotic in terms of record keeping and notice to others</a:t>
            </a:r>
          </a:p>
          <a:p>
            <a:endParaRPr lang="en-US" dirty="0"/>
          </a:p>
          <a:p>
            <a:r>
              <a:rPr lang="en-US" dirty="0" smtClean="0"/>
              <a:t>Wyoming adopts first water code in 1890; Alaska in 1966</a:t>
            </a:r>
            <a:endParaRPr lang="en-US" dirty="0"/>
          </a:p>
        </p:txBody>
      </p:sp>
    </p:spTree>
    <p:extLst>
      <p:ext uri="{BB962C8B-B14F-4D97-AF65-F5344CB8AC3E}">
        <p14:creationId xmlns:p14="http://schemas.microsoft.com/office/powerpoint/2010/main" val="2798655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Thank you.</a:t>
            </a:r>
          </a:p>
        </p:txBody>
      </p:sp>
    </p:spTree>
    <p:extLst>
      <p:ext uri="{BB962C8B-B14F-4D97-AF65-F5344CB8AC3E}">
        <p14:creationId xmlns:p14="http://schemas.microsoft.com/office/powerpoint/2010/main" val="50625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normAutofit fontScale="90000"/>
          </a:bodyPr>
          <a:lstStyle/>
          <a:p>
            <a:r>
              <a:rPr lang="en-US" dirty="0" smtClean="0"/>
              <a:t>State Water </a:t>
            </a:r>
            <a:r>
              <a:rPr lang="en-US" dirty="0"/>
              <a:t>Law </a:t>
            </a:r>
            <a:r>
              <a:rPr lang="en-US" dirty="0" smtClean="0"/>
              <a:t>– Western States</a:t>
            </a:r>
            <a:endParaRPr lang="en-US" dirty="0"/>
          </a:p>
        </p:txBody>
      </p:sp>
      <p:sp>
        <p:nvSpPr>
          <p:cNvPr id="8195" name="Rectangle 3"/>
          <p:cNvSpPr>
            <a:spLocks noGrp="1" noRot="1" noChangeArrowheads="1"/>
          </p:cNvSpPr>
          <p:nvPr>
            <p:ph type="body" sz="half" idx="1"/>
          </p:nvPr>
        </p:nvSpPr>
        <p:spPr>
          <a:xfrm>
            <a:off x="301625" y="1600200"/>
            <a:ext cx="7775575" cy="3200400"/>
          </a:xfrm>
        </p:spPr>
        <p:txBody>
          <a:bodyPr>
            <a:normAutofit lnSpcReduction="10000"/>
          </a:bodyPr>
          <a:lstStyle/>
          <a:p>
            <a:r>
              <a:rPr lang="en-US" sz="2400" dirty="0"/>
              <a:t>Water allocated according to “prior appropriation”</a:t>
            </a:r>
          </a:p>
          <a:p>
            <a:pPr lvl="1"/>
            <a:r>
              <a:rPr lang="en-US" sz="2000" dirty="0"/>
              <a:t>Water availability determination (theoretical)</a:t>
            </a:r>
          </a:p>
          <a:p>
            <a:pPr lvl="1"/>
            <a:r>
              <a:rPr lang="en-US" sz="2000" dirty="0"/>
              <a:t>First in time is first in right</a:t>
            </a:r>
          </a:p>
          <a:p>
            <a:pPr lvl="1"/>
            <a:r>
              <a:rPr lang="en-US" sz="2000" dirty="0"/>
              <a:t>Beneficial use</a:t>
            </a:r>
          </a:p>
          <a:p>
            <a:pPr lvl="2"/>
            <a:r>
              <a:rPr lang="en-US" sz="1800" dirty="0"/>
              <a:t>Productive purpose</a:t>
            </a:r>
          </a:p>
          <a:p>
            <a:pPr lvl="2"/>
            <a:r>
              <a:rPr lang="en-US" sz="1800" dirty="0"/>
              <a:t>Use it or lose it</a:t>
            </a:r>
          </a:p>
          <a:p>
            <a:pPr lvl="2"/>
            <a:r>
              <a:rPr lang="en-US" sz="1800" dirty="0"/>
              <a:t>Reasonable efficiency</a:t>
            </a:r>
          </a:p>
          <a:p>
            <a:pPr lvl="1"/>
            <a:r>
              <a:rPr lang="en-US" sz="2000" dirty="0"/>
              <a:t>Public </a:t>
            </a:r>
            <a:r>
              <a:rPr lang="en-US" sz="2000" dirty="0" smtClean="0"/>
              <a:t>interest</a:t>
            </a:r>
          </a:p>
          <a:p>
            <a:pPr lvl="1"/>
            <a:r>
              <a:rPr lang="en-US" sz="2000" dirty="0" smtClean="0"/>
              <a:t>Little enforcement</a:t>
            </a:r>
            <a:endParaRPr lang="en-US" sz="2000" dirty="0"/>
          </a:p>
          <a:p>
            <a:pPr lvl="1">
              <a:buFont typeface="Wingdings" pitchFamily="2" charset="2"/>
              <a:buNone/>
            </a:pPr>
            <a:endParaRPr lang="en-US" sz="2000" dirty="0"/>
          </a:p>
        </p:txBody>
      </p:sp>
      <p:pic>
        <p:nvPicPr>
          <p:cNvPr id="8196" name="Picture 4" descr="Water Right Claim"/>
          <p:cNvPicPr>
            <a:picLocks noGrp="1" noChangeAspect="1" noChangeArrowheads="1"/>
          </p:cNvPicPr>
          <p:nvPr>
            <p:ph sz="quarter" idx="2"/>
          </p:nvPr>
        </p:nvPicPr>
        <p:blipFill>
          <a:blip r:embed="rId2" cstate="print"/>
          <a:srcRect/>
          <a:stretch>
            <a:fillRect/>
          </a:stretch>
        </p:blipFill>
        <p:spPr>
          <a:xfrm>
            <a:off x="3276600" y="4343400"/>
            <a:ext cx="3025775" cy="2173288"/>
          </a:xfrm>
          <a:noFill/>
          <a:ln/>
        </p:spPr>
      </p:pic>
      <p:pic>
        <p:nvPicPr>
          <p:cNvPr id="8198" name="Picture 6" descr="WSU Water Right page 1"/>
          <p:cNvPicPr>
            <a:picLocks noGrp="1" noChangeAspect="1" noChangeArrowheads="1"/>
          </p:cNvPicPr>
          <p:nvPr>
            <p:ph sz="quarter" idx="3"/>
          </p:nvPr>
        </p:nvPicPr>
        <p:blipFill>
          <a:blip r:embed="rId3" cstate="print"/>
          <a:srcRect/>
          <a:stretch>
            <a:fillRect/>
          </a:stretch>
        </p:blipFill>
        <p:spPr>
          <a:xfrm>
            <a:off x="6415088" y="2362200"/>
            <a:ext cx="2532062" cy="41910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20Right%20Claim.jpg"/>
          <p:cNvPicPr>
            <a:picLocks noChangeAspect="1"/>
          </p:cNvPicPr>
          <p:nvPr/>
        </p:nvPicPr>
        <p:blipFill>
          <a:blip r:embed="rId2" cstate="print"/>
          <a:stretch>
            <a:fillRect/>
          </a:stretch>
        </p:blipFill>
        <p:spPr>
          <a:xfrm>
            <a:off x="209550" y="298450"/>
            <a:ext cx="8724900" cy="62611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dirty="0" smtClean="0"/>
              <a:t>Water to Fulfill Indian Treaties</a:t>
            </a:r>
          </a:p>
        </p:txBody>
      </p:sp>
      <p:sp>
        <p:nvSpPr>
          <p:cNvPr id="121859" name="Rectangle 3"/>
          <p:cNvSpPr>
            <a:spLocks noGrp="1" noChangeArrowheads="1"/>
          </p:cNvSpPr>
          <p:nvPr>
            <p:ph idx="1"/>
          </p:nvPr>
        </p:nvSpPr>
        <p:spPr/>
        <p:txBody>
          <a:bodyPr>
            <a:normAutofit fontScale="92500"/>
          </a:bodyPr>
          <a:lstStyle/>
          <a:p>
            <a:pPr marL="0" indent="0" eaLnBrk="1" hangingPunct="1">
              <a:buNone/>
            </a:pPr>
            <a:endParaRPr lang="en-US" dirty="0"/>
          </a:p>
          <a:p>
            <a:r>
              <a:rPr lang="en-US" dirty="0"/>
              <a:t>Indian reserved water </a:t>
            </a:r>
            <a:r>
              <a:rPr lang="en-US" dirty="0" smtClean="0"/>
              <a:t>rights </a:t>
            </a:r>
            <a:r>
              <a:rPr lang="en-US" dirty="0"/>
              <a:t>are based on federal </a:t>
            </a:r>
            <a:r>
              <a:rPr lang="en-US" dirty="0" smtClean="0"/>
              <a:t>law</a:t>
            </a:r>
          </a:p>
          <a:p>
            <a:endParaRPr lang="en-US" dirty="0"/>
          </a:p>
          <a:p>
            <a:r>
              <a:rPr lang="en-US" dirty="0" smtClean="0"/>
              <a:t>Winters doctrine:  associated with establishment of Indian reservations for agricultural purposes</a:t>
            </a:r>
          </a:p>
          <a:p>
            <a:endParaRPr lang="en-US" dirty="0"/>
          </a:p>
          <a:p>
            <a:r>
              <a:rPr lang="en-US" dirty="0" smtClean="0"/>
              <a:t>Aboriginal water claims for instream flows, sometimes called Winans rights</a:t>
            </a:r>
          </a:p>
          <a:p>
            <a:endParaRPr lang="en-US" dirty="0"/>
          </a:p>
          <a:p>
            <a:r>
              <a:rPr lang="en-US" dirty="0" smtClean="0"/>
              <a:t>Spanish law (to 1821) or Mexican law (to 1846) (Pueblos)</a:t>
            </a:r>
          </a:p>
          <a:p>
            <a:endParaRPr lang="en-US" dirty="0" smtClean="0"/>
          </a:p>
          <a:p>
            <a:endParaRPr lang="en-US" dirty="0"/>
          </a:p>
          <a:p>
            <a:endParaRPr lang="en-US" dirty="0" smtClean="0"/>
          </a:p>
          <a:p>
            <a:pPr eaLnBrk="1" hangingPunct="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dirty="0" smtClean="0"/>
              <a:t>United States v. Winans (1905)</a:t>
            </a:r>
          </a:p>
        </p:txBody>
      </p:sp>
      <p:sp>
        <p:nvSpPr>
          <p:cNvPr id="123907" name="Rectangle 3"/>
          <p:cNvSpPr>
            <a:spLocks noGrp="1" noChangeArrowheads="1"/>
          </p:cNvSpPr>
          <p:nvPr>
            <p:ph idx="1"/>
          </p:nvPr>
        </p:nvSpPr>
        <p:spPr/>
        <p:txBody>
          <a:bodyPr/>
          <a:lstStyle/>
          <a:p>
            <a:pPr eaLnBrk="1" hangingPunct="1"/>
            <a:endParaRPr lang="en-US" dirty="0" smtClean="0"/>
          </a:p>
          <a:p>
            <a:pPr eaLnBrk="1" hangingPunct="1"/>
            <a:endParaRPr lang="en-US" dirty="0" smtClean="0"/>
          </a:p>
          <a:p>
            <a:pPr eaLnBrk="1" hangingPunct="1">
              <a:buFont typeface="Wingdings" pitchFamily="-65" charset="2"/>
              <a:buNone/>
            </a:pPr>
            <a:endParaRPr lang="en-US" dirty="0" smtClean="0"/>
          </a:p>
        </p:txBody>
      </p:sp>
      <p:pic>
        <p:nvPicPr>
          <p:cNvPr id="3" name="Picture 2" descr="5183249333_b05d60f08f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2133600"/>
            <a:ext cx="5668435" cy="3657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Winans -- Rules</a:t>
            </a:r>
            <a:endParaRPr lang="en-US" dirty="0"/>
          </a:p>
        </p:txBody>
      </p:sp>
      <p:sp>
        <p:nvSpPr>
          <p:cNvPr id="3" name="Content Placeholder 2"/>
          <p:cNvSpPr>
            <a:spLocks noGrp="1"/>
          </p:cNvSpPr>
          <p:nvPr>
            <p:ph idx="1"/>
          </p:nvPr>
        </p:nvSpPr>
        <p:spPr/>
        <p:txBody>
          <a:bodyPr/>
          <a:lstStyle/>
          <a:p>
            <a:r>
              <a:rPr lang="en-US" dirty="0" smtClean="0"/>
              <a:t>Implied easement to cross non-Indian land to reach usual and accustomed stations</a:t>
            </a:r>
          </a:p>
          <a:p>
            <a:endParaRPr lang="en-US" dirty="0"/>
          </a:p>
          <a:p>
            <a:r>
              <a:rPr lang="en-US" dirty="0" smtClean="0"/>
              <a:t>State may not defeat right by authorizing non-Indian fishing with wheel </a:t>
            </a:r>
          </a:p>
          <a:p>
            <a:endParaRPr lang="en-US" dirty="0"/>
          </a:p>
          <a:p>
            <a:r>
              <a:rPr lang="en-US" dirty="0" smtClean="0"/>
              <a:t>Creation of State has no effect on federal rights reserved by treaty</a:t>
            </a:r>
          </a:p>
          <a:p>
            <a:endParaRPr lang="en-US" dirty="0"/>
          </a:p>
          <a:p>
            <a:endParaRPr lang="en-US" dirty="0" smtClean="0"/>
          </a:p>
          <a:p>
            <a:endParaRPr lang="en-US" dirty="0"/>
          </a:p>
        </p:txBody>
      </p:sp>
    </p:spTree>
    <p:extLst>
      <p:ext uri="{BB962C8B-B14F-4D97-AF65-F5344CB8AC3E}">
        <p14:creationId xmlns:p14="http://schemas.microsoft.com/office/powerpoint/2010/main" val="3038061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Winters v. United States (1908)</a:t>
            </a:r>
            <a:endParaRPr lang="en-US" dirty="0"/>
          </a:p>
        </p:txBody>
      </p:sp>
      <p:sp>
        <p:nvSpPr>
          <p:cNvPr id="3" name="Content Placeholder 2"/>
          <p:cNvSpPr>
            <a:spLocks noGrp="1"/>
          </p:cNvSpPr>
          <p:nvPr>
            <p:ph idx="1"/>
          </p:nvPr>
        </p:nvSpPr>
        <p:spPr/>
        <p:txBody>
          <a:bodyPr/>
          <a:lstStyle/>
          <a:p>
            <a:r>
              <a:rPr lang="en-US" dirty="0" smtClean="0"/>
              <a:t>Indian reservation in 1888 established for agricultural purposes</a:t>
            </a:r>
          </a:p>
          <a:p>
            <a:endParaRPr lang="en-US" dirty="0"/>
          </a:p>
          <a:p>
            <a:r>
              <a:rPr lang="en-US" dirty="0" smtClean="0"/>
              <a:t>State appropriators precede Indian use, but after 1888</a:t>
            </a:r>
          </a:p>
          <a:p>
            <a:endParaRPr lang="en-US" dirty="0"/>
          </a:p>
          <a:p>
            <a:r>
              <a:rPr lang="en-US" dirty="0" smtClean="0"/>
              <a:t>Court implies reserved Indian rights as of the date of the reservation – 1888 --- to fulfill agricultural purposes of the reservation</a:t>
            </a:r>
            <a:endParaRPr lang="en-US" dirty="0"/>
          </a:p>
        </p:txBody>
      </p:sp>
    </p:spTree>
    <p:extLst>
      <p:ext uri="{BB962C8B-B14F-4D97-AF65-F5344CB8AC3E}">
        <p14:creationId xmlns:p14="http://schemas.microsoft.com/office/powerpoint/2010/main" val="2123339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14971</TotalTime>
  <Words>1677</Words>
  <Application>Microsoft Macintosh PowerPoint</Application>
  <PresentationFormat>On-screen Show (4:3)</PresentationFormat>
  <Paragraphs>228</Paragraphs>
  <Slides>30</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Calibri</vt:lpstr>
      <vt:lpstr>Candara</vt:lpstr>
      <vt:lpstr>Constantia</vt:lpstr>
      <vt:lpstr>Symbol</vt:lpstr>
      <vt:lpstr>Times New Roman</vt:lpstr>
      <vt:lpstr>Wingdings</vt:lpstr>
      <vt:lpstr>Wingdings 2</vt:lpstr>
      <vt:lpstr>Arial</vt:lpstr>
      <vt:lpstr>Flow</vt:lpstr>
      <vt:lpstr>Bitmap Image</vt:lpstr>
      <vt:lpstr>Indian Water Rights and Associated Interests </vt:lpstr>
      <vt:lpstr>Overview</vt:lpstr>
      <vt:lpstr>Common Law Roots to Codes</vt:lpstr>
      <vt:lpstr>State Water Law – Western States</vt:lpstr>
      <vt:lpstr>PowerPoint Presentation</vt:lpstr>
      <vt:lpstr>Water to Fulfill Indian Treaties</vt:lpstr>
      <vt:lpstr>United States v. Winans (1905)</vt:lpstr>
      <vt:lpstr>Winans -- Rules</vt:lpstr>
      <vt:lpstr>Winters v. United States (1908)</vt:lpstr>
      <vt:lpstr>PowerPoint Presentation</vt:lpstr>
      <vt:lpstr>Post-Winters Developments</vt:lpstr>
      <vt:lpstr>Arizona v. California (1963)</vt:lpstr>
      <vt:lpstr>Arizona v. California (1963) – Colorado River Indian &amp; Federal Reservations</vt:lpstr>
      <vt:lpstr>Litigation Increase in the 1970s</vt:lpstr>
      <vt:lpstr>Instream Flow Protection</vt:lpstr>
      <vt:lpstr>Litigation</vt:lpstr>
      <vt:lpstr>Quantification</vt:lpstr>
      <vt:lpstr>Litigation</vt:lpstr>
      <vt:lpstr>Allotment Water Rights</vt:lpstr>
      <vt:lpstr>Settlements</vt:lpstr>
      <vt:lpstr>Indian Water Settlements </vt:lpstr>
      <vt:lpstr>Regulatory Authority</vt:lpstr>
      <vt:lpstr>Tribal Power to Regulate</vt:lpstr>
      <vt:lpstr>Treaty-Based Habitat Protection</vt:lpstr>
      <vt:lpstr>Culvert Litigation</vt:lpstr>
      <vt:lpstr>U.S. v. Washington (9th Cir. 2016) </vt:lpstr>
      <vt:lpstr>Clean Water Act </vt:lpstr>
      <vt:lpstr>New Interpretive Rule by EPA</vt:lpstr>
      <vt:lpstr>CWA</vt:lpstr>
      <vt:lpstr>The End</vt:lpstr>
    </vt:vector>
  </TitlesOfParts>
  <Company>University of Washington School of Law</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Treaty Rights,  the Endangered Species Act and Habitat Protection</dc:title>
  <dc:creator>Robert Anderson</dc:creator>
  <cp:lastModifiedBy>Robert Anderson</cp:lastModifiedBy>
  <cp:revision>229</cp:revision>
  <cp:lastPrinted>2016-07-15T21:35:22Z</cp:lastPrinted>
  <dcterms:created xsi:type="dcterms:W3CDTF">2009-05-13T21:19:07Z</dcterms:created>
  <dcterms:modified xsi:type="dcterms:W3CDTF">2017-08-03T22:21:38Z</dcterms:modified>
</cp:coreProperties>
</file>